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624" r:id="rId5"/>
    <p:sldId id="263" r:id="rId6"/>
    <p:sldId id="281" r:id="rId7"/>
    <p:sldId id="638" r:id="rId8"/>
    <p:sldId id="628" r:id="rId9"/>
    <p:sldId id="630" r:id="rId10"/>
    <p:sldId id="629" r:id="rId11"/>
    <p:sldId id="627" r:id="rId12"/>
    <p:sldId id="631" r:id="rId13"/>
    <p:sldId id="632" r:id="rId14"/>
    <p:sldId id="633" r:id="rId15"/>
    <p:sldId id="636" r:id="rId16"/>
    <p:sldId id="634" r:id="rId17"/>
    <p:sldId id="635" r:id="rId18"/>
    <p:sldId id="259" r:id="rId19"/>
  </p:sldIdLst>
  <p:sldSz cx="9144000" cy="6858000" type="screen4x3"/>
  <p:notesSz cx="6797675" cy="99822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44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871"/>
    <a:srgbClr val="D5E3EC"/>
    <a:srgbClr val="C50A33"/>
    <a:srgbClr val="B8D5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267" dt="2026-09-30T13:10:25.031"/>
    <p1510:client id="{E69584A2-C8D6-5D59-A4BF-594157C28C90}" v="132" dt="2026-09-30T12:41:40.3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44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62CEA3-4F73-46A4-9B4E-5D83095A5B34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885C84F8-9316-4F48-B297-1B94E889C1D7}">
      <dgm:prSet phldrT="[Text]" phldr="0"/>
      <dgm:spPr/>
      <dgm:t>
        <a:bodyPr/>
        <a:lstStyle/>
        <a:p>
          <a:pPr rtl="0"/>
          <a:r>
            <a:rPr lang="en-US" err="1">
              <a:latin typeface="Calibri"/>
            </a:rPr>
            <a:t>Analyse</a:t>
          </a:r>
          <a:r>
            <a:rPr lang="en-US">
              <a:latin typeface="Calibri"/>
            </a:rPr>
            <a:t> </a:t>
          </a:r>
          <a:r>
            <a:rPr lang="en-US" err="1">
              <a:latin typeface="Calibri"/>
            </a:rPr>
            <a:t>Dokument</a:t>
          </a:r>
          <a:endParaRPr lang="en-US" err="1"/>
        </a:p>
      </dgm:t>
    </dgm:pt>
    <dgm:pt modelId="{F7F0B839-663C-4EC1-82C2-07BAD52421B9}" type="parTrans" cxnId="{5C908D50-CFFB-461B-9387-A07B989C1465}">
      <dgm:prSet/>
      <dgm:spPr/>
    </dgm:pt>
    <dgm:pt modelId="{BBEA1634-6A80-4D15-AC88-2E7EB80C1C77}" type="sibTrans" cxnId="{5C908D50-CFFB-461B-9387-A07B989C1465}">
      <dgm:prSet/>
      <dgm:spPr/>
      <dgm:t>
        <a:bodyPr/>
        <a:lstStyle/>
        <a:p>
          <a:endParaRPr lang="en-US"/>
        </a:p>
      </dgm:t>
    </dgm:pt>
    <dgm:pt modelId="{CBC3E8C0-A13C-45FF-AEC0-847BD35ADAC8}">
      <dgm:prSet phldrT="[Text]" phldr="0"/>
      <dgm:spPr/>
      <dgm:t>
        <a:bodyPr/>
        <a:lstStyle/>
        <a:p>
          <a:pPr rtl="0"/>
          <a:r>
            <a:rPr lang="en-US" err="1">
              <a:latin typeface="Calibri"/>
            </a:rPr>
            <a:t>Ergebnisse</a:t>
          </a:r>
          <a:r>
            <a:rPr lang="en-US">
              <a:latin typeface="Calibri"/>
            </a:rPr>
            <a:t> </a:t>
          </a:r>
          <a:r>
            <a:rPr lang="en-US" err="1">
              <a:latin typeface="Calibri"/>
            </a:rPr>
            <a:t>aus</a:t>
          </a:r>
          <a:r>
            <a:rPr lang="en-US">
              <a:latin typeface="Calibri"/>
            </a:rPr>
            <a:t> der Bürger*</a:t>
          </a:r>
          <a:r>
            <a:rPr lang="en-US" err="1">
              <a:latin typeface="Calibri"/>
            </a:rPr>
            <a:t>innenkonferenz</a:t>
          </a:r>
          <a:r>
            <a:rPr lang="en-US">
              <a:latin typeface="Calibri"/>
            </a:rPr>
            <a:t> &amp; Online-</a:t>
          </a:r>
          <a:r>
            <a:rPr lang="en-US" err="1">
              <a:latin typeface="Calibri"/>
            </a:rPr>
            <a:t>Befragung</a:t>
          </a:r>
          <a:endParaRPr lang="en-US" err="1"/>
        </a:p>
      </dgm:t>
    </dgm:pt>
    <dgm:pt modelId="{D68281AF-B28A-45C8-BC04-5361949CC4F1}" type="parTrans" cxnId="{B8D1FE6D-0D74-48D9-9A0D-39259860DAA9}">
      <dgm:prSet/>
      <dgm:spPr/>
    </dgm:pt>
    <dgm:pt modelId="{6F1E048D-C6D7-4BA9-BFE9-C9F392ED1614}" type="sibTrans" cxnId="{B8D1FE6D-0D74-48D9-9A0D-39259860DAA9}">
      <dgm:prSet/>
      <dgm:spPr/>
      <dgm:t>
        <a:bodyPr/>
        <a:lstStyle/>
        <a:p>
          <a:endParaRPr lang="en-US"/>
        </a:p>
      </dgm:t>
    </dgm:pt>
    <dgm:pt modelId="{DF82F08F-3629-42AC-A38A-6A293E08D1E7}">
      <dgm:prSet phldrT="[Text]" phldr="0"/>
      <dgm:spPr/>
      <dgm:t>
        <a:bodyPr/>
        <a:lstStyle/>
        <a:p>
          <a:pPr rtl="0"/>
          <a:r>
            <a:rPr lang="en-US" err="1">
              <a:latin typeface="Calibri"/>
            </a:rPr>
            <a:t>Ziele</a:t>
          </a:r>
          <a:r>
            <a:rPr lang="en-US">
              <a:latin typeface="Calibri"/>
            </a:rPr>
            <a:t> </a:t>
          </a:r>
          <a:r>
            <a:rPr lang="en-US" err="1">
              <a:latin typeface="Calibri"/>
            </a:rPr>
            <a:t>aus</a:t>
          </a:r>
          <a:r>
            <a:rPr lang="en-US">
              <a:latin typeface="Calibri"/>
            </a:rPr>
            <a:t> der Bürger*innenkonferenz</a:t>
          </a:r>
          <a:endParaRPr lang="en-US"/>
        </a:p>
      </dgm:t>
    </dgm:pt>
    <dgm:pt modelId="{610F29F2-A910-445C-9FDC-050F00D18AA2}" type="parTrans" cxnId="{7BD0BA43-3DC9-4150-87A4-0EEBE00492EF}">
      <dgm:prSet/>
      <dgm:spPr/>
    </dgm:pt>
    <dgm:pt modelId="{216C000F-AF61-4FF2-87CE-723DDD707142}" type="sibTrans" cxnId="{7BD0BA43-3DC9-4150-87A4-0EEBE00492EF}">
      <dgm:prSet/>
      <dgm:spPr/>
      <dgm:t>
        <a:bodyPr/>
        <a:lstStyle/>
        <a:p>
          <a:endParaRPr lang="en-US"/>
        </a:p>
      </dgm:t>
    </dgm:pt>
    <dgm:pt modelId="{84AC7825-19A5-4377-BEF6-B241C4319A21}">
      <dgm:prSet phldrT="[Text]" phldr="0"/>
      <dgm:spPr/>
      <dgm:t>
        <a:bodyPr/>
        <a:lstStyle/>
        <a:p>
          <a:pPr rtl="0"/>
          <a:r>
            <a:rPr lang="en-US" err="1">
              <a:latin typeface="Calibri"/>
            </a:rPr>
            <a:t>Ergebnisse</a:t>
          </a:r>
          <a:r>
            <a:rPr lang="en-US">
              <a:latin typeface="Calibri"/>
            </a:rPr>
            <a:t> </a:t>
          </a:r>
          <a:r>
            <a:rPr lang="en-US" err="1">
              <a:latin typeface="Calibri"/>
            </a:rPr>
            <a:t>aus</a:t>
          </a:r>
          <a:r>
            <a:rPr lang="en-US">
              <a:latin typeface="Calibri"/>
            </a:rPr>
            <a:t> der </a:t>
          </a:r>
          <a:r>
            <a:rPr lang="en-US" err="1">
              <a:latin typeface="Calibri"/>
            </a:rPr>
            <a:t>Sozialraumkonferenz</a:t>
          </a:r>
        </a:p>
      </dgm:t>
    </dgm:pt>
    <dgm:pt modelId="{2B123B63-229C-4F8F-B55E-79751390F0A7}" type="parTrans" cxnId="{14608B02-0D5A-4194-AEB9-E05D9FFFEEC7}">
      <dgm:prSet/>
      <dgm:spPr/>
    </dgm:pt>
    <dgm:pt modelId="{4BD56657-428E-48EE-A729-548A020784CE}" type="sibTrans" cxnId="{14608B02-0D5A-4194-AEB9-E05D9FFFEEC7}">
      <dgm:prSet/>
      <dgm:spPr/>
      <dgm:t>
        <a:bodyPr/>
        <a:lstStyle/>
        <a:p>
          <a:endParaRPr lang="en-US"/>
        </a:p>
      </dgm:t>
    </dgm:pt>
    <dgm:pt modelId="{CB25C625-6955-48B6-B45E-93C0387F05ED}">
      <dgm:prSet phldrT="[Text]" phldr="0"/>
      <dgm:spPr/>
      <dgm:t>
        <a:bodyPr/>
        <a:lstStyle/>
        <a:p>
          <a:pPr rtl="0"/>
          <a:r>
            <a:rPr lang="en-US">
              <a:latin typeface="Calibri"/>
            </a:rPr>
            <a:t>Planungskonferenz </a:t>
          </a:r>
        </a:p>
      </dgm:t>
    </dgm:pt>
    <dgm:pt modelId="{88256308-9B9F-46B1-AFBE-1D225D0DC5CC}" type="parTrans" cxnId="{9D77C017-5805-4AD9-8325-0C4CDA2FA374}">
      <dgm:prSet/>
      <dgm:spPr/>
    </dgm:pt>
    <dgm:pt modelId="{D944969C-3655-4FC3-8550-5D4B50BA8496}" type="sibTrans" cxnId="{9D77C017-5805-4AD9-8325-0C4CDA2FA374}">
      <dgm:prSet/>
      <dgm:spPr/>
    </dgm:pt>
    <dgm:pt modelId="{62D1169F-D03B-44AC-8CB9-F799BC34AF11}" type="pres">
      <dgm:prSet presAssocID="{1D62CEA3-4F73-46A4-9B4E-5D83095A5B34}" presName="linearFlow" presStyleCnt="0">
        <dgm:presLayoutVars>
          <dgm:resizeHandles val="exact"/>
        </dgm:presLayoutVars>
      </dgm:prSet>
      <dgm:spPr/>
    </dgm:pt>
    <dgm:pt modelId="{C4789FED-476F-4E07-A294-95B24A932FCA}" type="pres">
      <dgm:prSet presAssocID="{885C84F8-9316-4F48-B297-1B94E889C1D7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ECAC3EF1-6D31-4DAD-8EA0-950AF2E86399}" type="pres">
      <dgm:prSet presAssocID="{BBEA1634-6A80-4D15-AC88-2E7EB80C1C77}" presName="sibTrans" presStyleLbl="sibTrans2D1" presStyleIdx="0" presStyleCnt="4"/>
      <dgm:spPr/>
      <dgm:t>
        <a:bodyPr/>
        <a:lstStyle/>
        <a:p>
          <a:endParaRPr lang="de-DE"/>
        </a:p>
      </dgm:t>
    </dgm:pt>
    <dgm:pt modelId="{1772638D-BAF8-426A-9143-98CEB5D2EA8F}" type="pres">
      <dgm:prSet presAssocID="{BBEA1634-6A80-4D15-AC88-2E7EB80C1C77}" presName="connectorText" presStyleLbl="sibTrans2D1" presStyleIdx="0" presStyleCnt="4"/>
      <dgm:spPr/>
      <dgm:t>
        <a:bodyPr/>
        <a:lstStyle/>
        <a:p>
          <a:endParaRPr lang="de-DE"/>
        </a:p>
      </dgm:t>
    </dgm:pt>
    <dgm:pt modelId="{267C7C48-3B25-4F48-904E-334144D8E857}" type="pres">
      <dgm:prSet presAssocID="{CBC3E8C0-A13C-45FF-AEC0-847BD35ADAC8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EA9BE96-433E-4A05-AD7E-560C0105072E}" type="pres">
      <dgm:prSet presAssocID="{6F1E048D-C6D7-4BA9-BFE9-C9F392ED1614}" presName="sibTrans" presStyleLbl="sibTrans2D1" presStyleIdx="1" presStyleCnt="4"/>
      <dgm:spPr/>
      <dgm:t>
        <a:bodyPr/>
        <a:lstStyle/>
        <a:p>
          <a:endParaRPr lang="de-DE"/>
        </a:p>
      </dgm:t>
    </dgm:pt>
    <dgm:pt modelId="{102959F4-4834-48E3-BA9D-2101229FD0EE}" type="pres">
      <dgm:prSet presAssocID="{6F1E048D-C6D7-4BA9-BFE9-C9F392ED1614}" presName="connectorText" presStyleLbl="sibTrans2D1" presStyleIdx="1" presStyleCnt="4"/>
      <dgm:spPr/>
      <dgm:t>
        <a:bodyPr/>
        <a:lstStyle/>
        <a:p>
          <a:endParaRPr lang="de-DE"/>
        </a:p>
      </dgm:t>
    </dgm:pt>
    <dgm:pt modelId="{AD978484-4063-4DF1-B873-6882A20F1F75}" type="pres">
      <dgm:prSet presAssocID="{DF82F08F-3629-42AC-A38A-6A293E08D1E7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2122DC4-8BF9-49EF-912E-DAC2BEAD012A}" type="pres">
      <dgm:prSet presAssocID="{216C000F-AF61-4FF2-87CE-723DDD707142}" presName="sibTrans" presStyleLbl="sibTrans2D1" presStyleIdx="2" presStyleCnt="4"/>
      <dgm:spPr/>
      <dgm:t>
        <a:bodyPr/>
        <a:lstStyle/>
        <a:p>
          <a:endParaRPr lang="de-DE"/>
        </a:p>
      </dgm:t>
    </dgm:pt>
    <dgm:pt modelId="{D578B995-E3FE-423A-ADB9-DCB7B23C9C0F}" type="pres">
      <dgm:prSet presAssocID="{216C000F-AF61-4FF2-87CE-723DDD707142}" presName="connectorText" presStyleLbl="sibTrans2D1" presStyleIdx="2" presStyleCnt="4"/>
      <dgm:spPr/>
      <dgm:t>
        <a:bodyPr/>
        <a:lstStyle/>
        <a:p>
          <a:endParaRPr lang="de-DE"/>
        </a:p>
      </dgm:t>
    </dgm:pt>
    <dgm:pt modelId="{ACC801E1-84AD-4331-98FC-2E59467BFDD2}" type="pres">
      <dgm:prSet presAssocID="{84AC7825-19A5-4377-BEF6-B241C4319A21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EFF8F8D2-1F5D-4D1D-8D36-154F5BECE9A1}" type="pres">
      <dgm:prSet presAssocID="{4BD56657-428E-48EE-A729-548A020784CE}" presName="sibTrans" presStyleLbl="sibTrans2D1" presStyleIdx="3" presStyleCnt="4"/>
      <dgm:spPr/>
      <dgm:t>
        <a:bodyPr/>
        <a:lstStyle/>
        <a:p>
          <a:endParaRPr lang="de-DE"/>
        </a:p>
      </dgm:t>
    </dgm:pt>
    <dgm:pt modelId="{6FCE5375-0326-4767-B8AD-7A9A1BA92F4D}" type="pres">
      <dgm:prSet presAssocID="{4BD56657-428E-48EE-A729-548A020784CE}" presName="connectorText" presStyleLbl="sibTrans2D1" presStyleIdx="3" presStyleCnt="4"/>
      <dgm:spPr/>
      <dgm:t>
        <a:bodyPr/>
        <a:lstStyle/>
        <a:p>
          <a:endParaRPr lang="de-DE"/>
        </a:p>
      </dgm:t>
    </dgm:pt>
    <dgm:pt modelId="{022913BF-D63B-4C98-B4EB-1AE8053EF77C}" type="pres">
      <dgm:prSet presAssocID="{CB25C625-6955-48B6-B45E-93C0387F05ED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F3626148-8FC5-43C5-9ADB-E128B331F673}" type="presOf" srcId="{885C84F8-9316-4F48-B297-1B94E889C1D7}" destId="{C4789FED-476F-4E07-A294-95B24A932FCA}" srcOrd="0" destOrd="0" presId="urn:microsoft.com/office/officeart/2005/8/layout/process2"/>
    <dgm:cxn modelId="{2A43F3D7-7AF5-4957-8298-9C6735F120B3}" type="presOf" srcId="{216C000F-AF61-4FF2-87CE-723DDD707142}" destId="{D578B995-E3FE-423A-ADB9-DCB7B23C9C0F}" srcOrd="1" destOrd="0" presId="urn:microsoft.com/office/officeart/2005/8/layout/process2"/>
    <dgm:cxn modelId="{E5DE7066-0996-40E6-B30C-D5910B4EC343}" type="presOf" srcId="{216C000F-AF61-4FF2-87CE-723DDD707142}" destId="{C2122DC4-8BF9-49EF-912E-DAC2BEAD012A}" srcOrd="0" destOrd="0" presId="urn:microsoft.com/office/officeart/2005/8/layout/process2"/>
    <dgm:cxn modelId="{56446067-1F4B-4428-942A-D2FF0E134CBE}" type="presOf" srcId="{BBEA1634-6A80-4D15-AC88-2E7EB80C1C77}" destId="{1772638D-BAF8-426A-9143-98CEB5D2EA8F}" srcOrd="1" destOrd="0" presId="urn:microsoft.com/office/officeart/2005/8/layout/process2"/>
    <dgm:cxn modelId="{7BD0BA43-3DC9-4150-87A4-0EEBE00492EF}" srcId="{1D62CEA3-4F73-46A4-9B4E-5D83095A5B34}" destId="{DF82F08F-3629-42AC-A38A-6A293E08D1E7}" srcOrd="2" destOrd="0" parTransId="{610F29F2-A910-445C-9FDC-050F00D18AA2}" sibTransId="{216C000F-AF61-4FF2-87CE-723DDD707142}"/>
    <dgm:cxn modelId="{62CE7221-02A8-40F5-B50F-2E98267EB1D7}" type="presOf" srcId="{4BD56657-428E-48EE-A729-548A020784CE}" destId="{6FCE5375-0326-4767-B8AD-7A9A1BA92F4D}" srcOrd="1" destOrd="0" presId="urn:microsoft.com/office/officeart/2005/8/layout/process2"/>
    <dgm:cxn modelId="{9D77C017-5805-4AD9-8325-0C4CDA2FA374}" srcId="{1D62CEA3-4F73-46A4-9B4E-5D83095A5B34}" destId="{CB25C625-6955-48B6-B45E-93C0387F05ED}" srcOrd="4" destOrd="0" parTransId="{88256308-9B9F-46B1-AFBE-1D225D0DC5CC}" sibTransId="{D944969C-3655-4FC3-8550-5D4B50BA8496}"/>
    <dgm:cxn modelId="{25DE3A14-DF01-4AE5-BB0E-667E9C737291}" type="presOf" srcId="{DF82F08F-3629-42AC-A38A-6A293E08D1E7}" destId="{AD978484-4063-4DF1-B873-6882A20F1F75}" srcOrd="0" destOrd="0" presId="urn:microsoft.com/office/officeart/2005/8/layout/process2"/>
    <dgm:cxn modelId="{5C908D50-CFFB-461B-9387-A07B989C1465}" srcId="{1D62CEA3-4F73-46A4-9B4E-5D83095A5B34}" destId="{885C84F8-9316-4F48-B297-1B94E889C1D7}" srcOrd="0" destOrd="0" parTransId="{F7F0B839-663C-4EC1-82C2-07BAD52421B9}" sibTransId="{BBEA1634-6A80-4D15-AC88-2E7EB80C1C77}"/>
    <dgm:cxn modelId="{D1146BC6-4DAF-49F2-90BE-F035EC0A5DA2}" type="presOf" srcId="{6F1E048D-C6D7-4BA9-BFE9-C9F392ED1614}" destId="{9EA9BE96-433E-4A05-AD7E-560C0105072E}" srcOrd="0" destOrd="0" presId="urn:microsoft.com/office/officeart/2005/8/layout/process2"/>
    <dgm:cxn modelId="{885360F5-1574-4996-95CC-C2B21A71DCBF}" type="presOf" srcId="{6F1E048D-C6D7-4BA9-BFE9-C9F392ED1614}" destId="{102959F4-4834-48E3-BA9D-2101229FD0EE}" srcOrd="1" destOrd="0" presId="urn:microsoft.com/office/officeart/2005/8/layout/process2"/>
    <dgm:cxn modelId="{9BEF2F6C-E265-4F6F-AACC-C454F67DC15A}" type="presOf" srcId="{84AC7825-19A5-4377-BEF6-B241C4319A21}" destId="{ACC801E1-84AD-4331-98FC-2E59467BFDD2}" srcOrd="0" destOrd="0" presId="urn:microsoft.com/office/officeart/2005/8/layout/process2"/>
    <dgm:cxn modelId="{23741DA5-2057-4554-9A93-7AC15E97AA02}" type="presOf" srcId="{1D62CEA3-4F73-46A4-9B4E-5D83095A5B34}" destId="{62D1169F-D03B-44AC-8CB9-F799BC34AF11}" srcOrd="0" destOrd="0" presId="urn:microsoft.com/office/officeart/2005/8/layout/process2"/>
    <dgm:cxn modelId="{4386FCEC-DB35-4B9D-82EC-11CC02EB104B}" type="presOf" srcId="{CB25C625-6955-48B6-B45E-93C0387F05ED}" destId="{022913BF-D63B-4C98-B4EB-1AE8053EF77C}" srcOrd="0" destOrd="0" presId="urn:microsoft.com/office/officeart/2005/8/layout/process2"/>
    <dgm:cxn modelId="{14608B02-0D5A-4194-AEB9-E05D9FFFEEC7}" srcId="{1D62CEA3-4F73-46A4-9B4E-5D83095A5B34}" destId="{84AC7825-19A5-4377-BEF6-B241C4319A21}" srcOrd="3" destOrd="0" parTransId="{2B123B63-229C-4F8F-B55E-79751390F0A7}" sibTransId="{4BD56657-428E-48EE-A729-548A020784CE}"/>
    <dgm:cxn modelId="{0AEB6F55-C87E-44A9-82E8-FC38FD8E9F07}" type="presOf" srcId="{4BD56657-428E-48EE-A729-548A020784CE}" destId="{EFF8F8D2-1F5D-4D1D-8D36-154F5BECE9A1}" srcOrd="0" destOrd="0" presId="urn:microsoft.com/office/officeart/2005/8/layout/process2"/>
    <dgm:cxn modelId="{7F676FD8-B121-4487-9A69-FEB5779BEB55}" type="presOf" srcId="{CBC3E8C0-A13C-45FF-AEC0-847BD35ADAC8}" destId="{267C7C48-3B25-4F48-904E-334144D8E857}" srcOrd="0" destOrd="0" presId="urn:microsoft.com/office/officeart/2005/8/layout/process2"/>
    <dgm:cxn modelId="{B8D1FE6D-0D74-48D9-9A0D-39259860DAA9}" srcId="{1D62CEA3-4F73-46A4-9B4E-5D83095A5B34}" destId="{CBC3E8C0-A13C-45FF-AEC0-847BD35ADAC8}" srcOrd="1" destOrd="0" parTransId="{D68281AF-B28A-45C8-BC04-5361949CC4F1}" sibTransId="{6F1E048D-C6D7-4BA9-BFE9-C9F392ED1614}"/>
    <dgm:cxn modelId="{EDF3C090-7697-41BA-BA11-B2BE748ED587}" type="presOf" srcId="{BBEA1634-6A80-4D15-AC88-2E7EB80C1C77}" destId="{ECAC3EF1-6D31-4DAD-8EA0-950AF2E86399}" srcOrd="0" destOrd="0" presId="urn:microsoft.com/office/officeart/2005/8/layout/process2"/>
    <dgm:cxn modelId="{8D435A1A-7E3A-4E30-96DC-574E8B641C9B}" type="presParOf" srcId="{62D1169F-D03B-44AC-8CB9-F799BC34AF11}" destId="{C4789FED-476F-4E07-A294-95B24A932FCA}" srcOrd="0" destOrd="0" presId="urn:microsoft.com/office/officeart/2005/8/layout/process2"/>
    <dgm:cxn modelId="{4A2E6044-0533-4B9C-AD45-CF950B470FA5}" type="presParOf" srcId="{62D1169F-D03B-44AC-8CB9-F799BC34AF11}" destId="{ECAC3EF1-6D31-4DAD-8EA0-950AF2E86399}" srcOrd="1" destOrd="0" presId="urn:microsoft.com/office/officeart/2005/8/layout/process2"/>
    <dgm:cxn modelId="{2B01B96E-A970-406E-8CA1-60F1EA23546E}" type="presParOf" srcId="{ECAC3EF1-6D31-4DAD-8EA0-950AF2E86399}" destId="{1772638D-BAF8-426A-9143-98CEB5D2EA8F}" srcOrd="0" destOrd="0" presId="urn:microsoft.com/office/officeart/2005/8/layout/process2"/>
    <dgm:cxn modelId="{A38A6598-D396-4091-B9E6-EBAF2AC2F123}" type="presParOf" srcId="{62D1169F-D03B-44AC-8CB9-F799BC34AF11}" destId="{267C7C48-3B25-4F48-904E-334144D8E857}" srcOrd="2" destOrd="0" presId="urn:microsoft.com/office/officeart/2005/8/layout/process2"/>
    <dgm:cxn modelId="{BC868C77-6E4F-4F04-A178-CBE671F3D8EB}" type="presParOf" srcId="{62D1169F-D03B-44AC-8CB9-F799BC34AF11}" destId="{9EA9BE96-433E-4A05-AD7E-560C0105072E}" srcOrd="3" destOrd="0" presId="urn:microsoft.com/office/officeart/2005/8/layout/process2"/>
    <dgm:cxn modelId="{2B82E68B-4317-46D0-BB58-A2591DD0E27D}" type="presParOf" srcId="{9EA9BE96-433E-4A05-AD7E-560C0105072E}" destId="{102959F4-4834-48E3-BA9D-2101229FD0EE}" srcOrd="0" destOrd="0" presId="urn:microsoft.com/office/officeart/2005/8/layout/process2"/>
    <dgm:cxn modelId="{4F82CFBF-625C-4097-95D7-6A50FA20193B}" type="presParOf" srcId="{62D1169F-D03B-44AC-8CB9-F799BC34AF11}" destId="{AD978484-4063-4DF1-B873-6882A20F1F75}" srcOrd="4" destOrd="0" presId="urn:microsoft.com/office/officeart/2005/8/layout/process2"/>
    <dgm:cxn modelId="{063B223E-8FB7-4587-BA1B-93A3ECACE7D4}" type="presParOf" srcId="{62D1169F-D03B-44AC-8CB9-F799BC34AF11}" destId="{C2122DC4-8BF9-49EF-912E-DAC2BEAD012A}" srcOrd="5" destOrd="0" presId="urn:microsoft.com/office/officeart/2005/8/layout/process2"/>
    <dgm:cxn modelId="{0158B43D-9D9D-414C-B14C-007A93DEA072}" type="presParOf" srcId="{C2122DC4-8BF9-49EF-912E-DAC2BEAD012A}" destId="{D578B995-E3FE-423A-ADB9-DCB7B23C9C0F}" srcOrd="0" destOrd="0" presId="urn:microsoft.com/office/officeart/2005/8/layout/process2"/>
    <dgm:cxn modelId="{C180A5A3-E55C-4735-98E3-32221382E8F1}" type="presParOf" srcId="{62D1169F-D03B-44AC-8CB9-F799BC34AF11}" destId="{ACC801E1-84AD-4331-98FC-2E59467BFDD2}" srcOrd="6" destOrd="0" presId="urn:microsoft.com/office/officeart/2005/8/layout/process2"/>
    <dgm:cxn modelId="{C5572D22-C0D4-4DD2-8D3C-BC3F58DD0FFA}" type="presParOf" srcId="{62D1169F-D03B-44AC-8CB9-F799BC34AF11}" destId="{EFF8F8D2-1F5D-4D1D-8D36-154F5BECE9A1}" srcOrd="7" destOrd="0" presId="urn:microsoft.com/office/officeart/2005/8/layout/process2"/>
    <dgm:cxn modelId="{551527BA-A90F-4ACD-BF51-D78C594B83FD}" type="presParOf" srcId="{EFF8F8D2-1F5D-4D1D-8D36-154F5BECE9A1}" destId="{6FCE5375-0326-4767-B8AD-7A9A1BA92F4D}" srcOrd="0" destOrd="0" presId="urn:microsoft.com/office/officeart/2005/8/layout/process2"/>
    <dgm:cxn modelId="{E5B24D32-40BD-4BC2-B735-A4D3E81902AD}" type="presParOf" srcId="{62D1169F-D03B-44AC-8CB9-F799BC34AF11}" destId="{022913BF-D63B-4C98-B4EB-1AE8053EF77C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789FED-476F-4E07-A294-95B24A932FCA}">
      <dsp:nvSpPr>
        <dsp:cNvPr id="0" name=""/>
        <dsp:cNvSpPr/>
      </dsp:nvSpPr>
      <dsp:spPr>
        <a:xfrm>
          <a:off x="3039239" y="738"/>
          <a:ext cx="2149010" cy="8639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err="1">
              <a:latin typeface="Calibri"/>
            </a:rPr>
            <a:t>Analyse</a:t>
          </a:r>
          <a:r>
            <a:rPr lang="en-US" sz="1600" kern="1200">
              <a:latin typeface="Calibri"/>
            </a:rPr>
            <a:t> </a:t>
          </a:r>
          <a:r>
            <a:rPr lang="en-US" sz="1600" kern="1200" err="1">
              <a:latin typeface="Calibri"/>
            </a:rPr>
            <a:t>Dokument</a:t>
          </a:r>
          <a:endParaRPr lang="en-US" sz="1600" kern="1200" err="1"/>
        </a:p>
      </dsp:txBody>
      <dsp:txXfrm>
        <a:off x="3064542" y="26041"/>
        <a:ext cx="2098404" cy="813317"/>
      </dsp:txXfrm>
    </dsp:sp>
    <dsp:sp modelId="{ECAC3EF1-6D31-4DAD-8EA0-950AF2E86399}">
      <dsp:nvSpPr>
        <dsp:cNvPr id="0" name=""/>
        <dsp:cNvSpPr/>
      </dsp:nvSpPr>
      <dsp:spPr>
        <a:xfrm rot="5400000">
          <a:off x="3951759" y="886260"/>
          <a:ext cx="323971" cy="3887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 rot="-5400000">
        <a:off x="3997116" y="918657"/>
        <a:ext cx="233259" cy="226780"/>
      </dsp:txXfrm>
    </dsp:sp>
    <dsp:sp modelId="{267C7C48-3B25-4F48-904E-334144D8E857}">
      <dsp:nvSpPr>
        <dsp:cNvPr id="0" name=""/>
        <dsp:cNvSpPr/>
      </dsp:nvSpPr>
      <dsp:spPr>
        <a:xfrm>
          <a:off x="3039239" y="1296624"/>
          <a:ext cx="2149010" cy="8639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err="1">
              <a:latin typeface="Calibri"/>
            </a:rPr>
            <a:t>Ergebnisse</a:t>
          </a:r>
          <a:r>
            <a:rPr lang="en-US" sz="1600" kern="1200">
              <a:latin typeface="Calibri"/>
            </a:rPr>
            <a:t> </a:t>
          </a:r>
          <a:r>
            <a:rPr lang="en-US" sz="1600" kern="1200" err="1">
              <a:latin typeface="Calibri"/>
            </a:rPr>
            <a:t>aus</a:t>
          </a:r>
          <a:r>
            <a:rPr lang="en-US" sz="1600" kern="1200">
              <a:latin typeface="Calibri"/>
            </a:rPr>
            <a:t> der Bürger*</a:t>
          </a:r>
          <a:r>
            <a:rPr lang="en-US" sz="1600" kern="1200" err="1">
              <a:latin typeface="Calibri"/>
            </a:rPr>
            <a:t>innenkonferenz</a:t>
          </a:r>
          <a:r>
            <a:rPr lang="en-US" sz="1600" kern="1200">
              <a:latin typeface="Calibri"/>
            </a:rPr>
            <a:t> &amp; Online-</a:t>
          </a:r>
          <a:r>
            <a:rPr lang="en-US" sz="1600" kern="1200" err="1">
              <a:latin typeface="Calibri"/>
            </a:rPr>
            <a:t>Befragung</a:t>
          </a:r>
          <a:endParaRPr lang="en-US" sz="1600" kern="1200" err="1"/>
        </a:p>
      </dsp:txBody>
      <dsp:txXfrm>
        <a:off x="3064542" y="1321927"/>
        <a:ext cx="2098404" cy="813317"/>
      </dsp:txXfrm>
    </dsp:sp>
    <dsp:sp modelId="{9EA9BE96-433E-4A05-AD7E-560C0105072E}">
      <dsp:nvSpPr>
        <dsp:cNvPr id="0" name=""/>
        <dsp:cNvSpPr/>
      </dsp:nvSpPr>
      <dsp:spPr>
        <a:xfrm rot="5400000">
          <a:off x="3951759" y="2182146"/>
          <a:ext cx="323971" cy="3887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 rot="-5400000">
        <a:off x="3997116" y="2214543"/>
        <a:ext cx="233259" cy="226780"/>
      </dsp:txXfrm>
    </dsp:sp>
    <dsp:sp modelId="{AD978484-4063-4DF1-B873-6882A20F1F75}">
      <dsp:nvSpPr>
        <dsp:cNvPr id="0" name=""/>
        <dsp:cNvSpPr/>
      </dsp:nvSpPr>
      <dsp:spPr>
        <a:xfrm>
          <a:off x="3039239" y="2592510"/>
          <a:ext cx="2149010" cy="8639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err="1">
              <a:latin typeface="Calibri"/>
            </a:rPr>
            <a:t>Ziele</a:t>
          </a:r>
          <a:r>
            <a:rPr lang="en-US" sz="1600" kern="1200">
              <a:latin typeface="Calibri"/>
            </a:rPr>
            <a:t> </a:t>
          </a:r>
          <a:r>
            <a:rPr lang="en-US" sz="1600" kern="1200" err="1">
              <a:latin typeface="Calibri"/>
            </a:rPr>
            <a:t>aus</a:t>
          </a:r>
          <a:r>
            <a:rPr lang="en-US" sz="1600" kern="1200">
              <a:latin typeface="Calibri"/>
            </a:rPr>
            <a:t> der Bürger*innenkonferenz</a:t>
          </a:r>
          <a:endParaRPr lang="en-US" sz="1600" kern="1200"/>
        </a:p>
      </dsp:txBody>
      <dsp:txXfrm>
        <a:off x="3064542" y="2617813"/>
        <a:ext cx="2098404" cy="813317"/>
      </dsp:txXfrm>
    </dsp:sp>
    <dsp:sp modelId="{C2122DC4-8BF9-49EF-912E-DAC2BEAD012A}">
      <dsp:nvSpPr>
        <dsp:cNvPr id="0" name=""/>
        <dsp:cNvSpPr/>
      </dsp:nvSpPr>
      <dsp:spPr>
        <a:xfrm rot="5400000">
          <a:off x="3951759" y="3478032"/>
          <a:ext cx="323971" cy="3887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 rot="-5400000">
        <a:off x="3997116" y="3510429"/>
        <a:ext cx="233259" cy="226780"/>
      </dsp:txXfrm>
    </dsp:sp>
    <dsp:sp modelId="{ACC801E1-84AD-4331-98FC-2E59467BFDD2}">
      <dsp:nvSpPr>
        <dsp:cNvPr id="0" name=""/>
        <dsp:cNvSpPr/>
      </dsp:nvSpPr>
      <dsp:spPr>
        <a:xfrm>
          <a:off x="3039239" y="3888395"/>
          <a:ext cx="2149010" cy="8639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err="1">
              <a:latin typeface="Calibri"/>
            </a:rPr>
            <a:t>Ergebnisse</a:t>
          </a:r>
          <a:r>
            <a:rPr lang="en-US" sz="1600" kern="1200">
              <a:latin typeface="Calibri"/>
            </a:rPr>
            <a:t> </a:t>
          </a:r>
          <a:r>
            <a:rPr lang="en-US" sz="1600" kern="1200" err="1">
              <a:latin typeface="Calibri"/>
            </a:rPr>
            <a:t>aus</a:t>
          </a:r>
          <a:r>
            <a:rPr lang="en-US" sz="1600" kern="1200">
              <a:latin typeface="Calibri"/>
            </a:rPr>
            <a:t> der </a:t>
          </a:r>
          <a:r>
            <a:rPr lang="en-US" sz="1600" kern="1200" err="1">
              <a:latin typeface="Calibri"/>
            </a:rPr>
            <a:t>Sozialraumkonferenz</a:t>
          </a:r>
        </a:p>
      </dsp:txBody>
      <dsp:txXfrm>
        <a:off x="3064542" y="3913698"/>
        <a:ext cx="2098404" cy="813317"/>
      </dsp:txXfrm>
    </dsp:sp>
    <dsp:sp modelId="{EFF8F8D2-1F5D-4D1D-8D36-154F5BECE9A1}">
      <dsp:nvSpPr>
        <dsp:cNvPr id="0" name=""/>
        <dsp:cNvSpPr/>
      </dsp:nvSpPr>
      <dsp:spPr>
        <a:xfrm rot="5400000">
          <a:off x="3951759" y="4773917"/>
          <a:ext cx="323971" cy="3887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 rot="-5400000">
        <a:off x="3997116" y="4806314"/>
        <a:ext cx="233259" cy="226780"/>
      </dsp:txXfrm>
    </dsp:sp>
    <dsp:sp modelId="{022913BF-D63B-4C98-B4EB-1AE8053EF77C}">
      <dsp:nvSpPr>
        <dsp:cNvPr id="0" name=""/>
        <dsp:cNvSpPr/>
      </dsp:nvSpPr>
      <dsp:spPr>
        <a:xfrm>
          <a:off x="3039239" y="5184281"/>
          <a:ext cx="2149010" cy="8639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>
              <a:latin typeface="Calibri"/>
            </a:rPr>
            <a:t>Planungskonferenz </a:t>
          </a:r>
        </a:p>
      </dsp:txBody>
      <dsp:txXfrm>
        <a:off x="3064542" y="5209584"/>
        <a:ext cx="2098404" cy="8133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91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91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0C322-27C8-46F6-BF45-127A1D0A357B}" type="datetimeFigureOut">
              <a:rPr lang="de-DE" smtClean="0"/>
              <a:t>30.09.2026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81358"/>
            <a:ext cx="2945659" cy="4991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81358"/>
            <a:ext cx="2945659" cy="4991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8DE89A-EA59-46ED-A35F-DFC047FADC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045865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91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91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6B573F-E454-46BE-A7FE-17C3EFA38948}" type="datetimeFigureOut">
              <a:rPr lang="de-DE" smtClean="0"/>
              <a:t>30.09.2026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49300"/>
            <a:ext cx="4991100" cy="3743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41545"/>
            <a:ext cx="5438140" cy="449199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81358"/>
            <a:ext cx="2945659" cy="4991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81358"/>
            <a:ext cx="2945659" cy="4991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9783AA-A72A-4190-A4AB-9678F3538F2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026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/>
              <a:t>Den Text</a:t>
            </a:r>
            <a:r>
              <a:rPr lang="de-DE" baseline="0"/>
              <a:t> können Sie ersetzen, indem Sie die zu ersetzende Passage markieren und neuen Text eingeben.</a:t>
            </a:r>
            <a:endParaRPr lang="de-DE"/>
          </a:p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9783AA-A72A-4190-A4AB-9678F3538F2C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17803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/>
              <a:t>Den Text</a:t>
            </a:r>
            <a:r>
              <a:rPr lang="de-DE" baseline="0"/>
              <a:t> können Sie ersetzen, indem Sie die zu ersetzende Passage markieren und neuen Text eingeben.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9783AA-A72A-4190-A4AB-9678F3538F2C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11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/>
              <a:t>Den Text</a:t>
            </a:r>
            <a:r>
              <a:rPr lang="de-DE" baseline="0"/>
              <a:t> können Sie ersetzen, indem Sie die zu ersetzende Passage markieren und neuen Text eingeben.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9783AA-A72A-4190-A4AB-9678F3538F2C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927039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/>
              <a:t>Den Text</a:t>
            </a:r>
            <a:r>
              <a:rPr lang="de-DE" baseline="0"/>
              <a:t> können Sie ersetzen, indem Sie die zu ersetzende Passage markieren und neuen Text eingeben.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9783AA-A72A-4190-A4AB-9678F3538F2C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4015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-7620" y="3501008"/>
            <a:ext cx="9151620" cy="3401616"/>
          </a:xfrm>
          <a:prstGeom prst="rect">
            <a:avLst/>
          </a:prstGeom>
          <a:solidFill>
            <a:srgbClr val="D5E3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143252"/>
            <a:ext cx="2042160" cy="2179320"/>
          </a:xfrm>
          <a:prstGeom prst="rect">
            <a:avLst/>
          </a:prstGeom>
        </p:spPr>
      </p:pic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438944" y="4058816"/>
            <a:ext cx="8453536" cy="1143000"/>
          </a:xfrm>
        </p:spPr>
        <p:txBody>
          <a:bodyPr>
            <a:normAutofit/>
          </a:bodyPr>
          <a:lstStyle>
            <a:lvl1pPr algn="l">
              <a:defRPr sz="3000" b="1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468313" y="5013176"/>
            <a:ext cx="8424167" cy="1079500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de-DE"/>
              <a:t>Subheadline bearbeiten</a:t>
            </a:r>
          </a:p>
        </p:txBody>
      </p:sp>
    </p:spTree>
    <p:extLst>
      <p:ext uri="{BB962C8B-B14F-4D97-AF65-F5344CB8AC3E}">
        <p14:creationId xmlns:p14="http://schemas.microsoft.com/office/powerpoint/2010/main" val="3234059840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-1" y="0"/>
            <a:ext cx="9159241" cy="3407229"/>
          </a:xfrm>
          <a:prstGeom prst="rect">
            <a:avLst/>
          </a:prstGeom>
          <a:solidFill>
            <a:srgbClr val="D5E3EC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 userDrawn="1"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6" name="Grafik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3213" y="260648"/>
            <a:ext cx="865948" cy="864096"/>
          </a:xfrm>
          <a:prstGeom prst="rect">
            <a:avLst/>
          </a:prstGeo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38944" y="1484784"/>
            <a:ext cx="8229600" cy="792088"/>
          </a:xfrm>
        </p:spPr>
        <p:txBody>
          <a:bodyPr>
            <a:normAutofit/>
          </a:bodyPr>
          <a:lstStyle>
            <a:lvl1pPr algn="l">
              <a:defRPr sz="3000" b="1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/>
          </p:nvPr>
        </p:nvSpPr>
        <p:spPr>
          <a:xfrm>
            <a:off x="467544" y="3716338"/>
            <a:ext cx="8094662" cy="2687637"/>
          </a:xfrm>
        </p:spPr>
        <p:txBody>
          <a:bodyPr>
            <a:normAutofit/>
          </a:bodyPr>
          <a:lstStyle>
            <a:lvl1pPr marL="342900" indent="-342900">
              <a:spcBef>
                <a:spcPts val="600"/>
              </a:spcBef>
              <a:spcAft>
                <a:spcPts val="600"/>
              </a:spcAft>
              <a:buClr>
                <a:srgbClr val="C50A33"/>
              </a:buClr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20" name="Textplatzhalter 19"/>
          <p:cNvSpPr>
            <a:spLocks noGrp="1"/>
          </p:cNvSpPr>
          <p:nvPr>
            <p:ph type="body" sz="quarter" idx="11"/>
          </p:nvPr>
        </p:nvSpPr>
        <p:spPr>
          <a:xfrm>
            <a:off x="468312" y="2276475"/>
            <a:ext cx="8208143" cy="647700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548446879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57200" y="404664"/>
            <a:ext cx="8219256" cy="576064"/>
          </a:xfrm>
        </p:spPr>
        <p:txBody>
          <a:bodyPr/>
          <a:lstStyle>
            <a:lvl1pPr algn="l">
              <a:defRPr sz="3000" b="1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/>
              <a:t>Hier folgt eine Headline</a:t>
            </a:r>
          </a:p>
        </p:txBody>
      </p:sp>
      <p:sp>
        <p:nvSpPr>
          <p:cNvPr id="14" name="Textplatzhalter 13"/>
          <p:cNvSpPr>
            <a:spLocks noGrp="1"/>
          </p:cNvSpPr>
          <p:nvPr>
            <p:ph type="body" sz="quarter" idx="11"/>
          </p:nvPr>
        </p:nvSpPr>
        <p:spPr>
          <a:xfrm>
            <a:off x="468312" y="1844824"/>
            <a:ext cx="8208143" cy="4248472"/>
          </a:xfrm>
        </p:spPr>
        <p:txBody>
          <a:bodyPr>
            <a:normAutofit/>
          </a:bodyPr>
          <a:lstStyle>
            <a:lvl1pPr marL="342900" indent="-342900">
              <a:spcBef>
                <a:spcPts val="600"/>
              </a:spcBef>
              <a:spcAft>
                <a:spcPts val="600"/>
              </a:spcAft>
              <a:buClr>
                <a:srgbClr val="C50A33"/>
              </a:buClr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spcBef>
                <a:spcPts val="600"/>
              </a:spcBef>
              <a:spcAft>
                <a:spcPts val="600"/>
              </a:spcAft>
              <a:buClr>
                <a:srgbClr val="003871"/>
              </a:buClr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2" hasCustomPrompt="1"/>
          </p:nvPr>
        </p:nvSpPr>
        <p:spPr>
          <a:xfrm>
            <a:off x="468313" y="980728"/>
            <a:ext cx="8208143" cy="431800"/>
          </a:xfrm>
        </p:spPr>
        <p:txBody>
          <a:bodyPr>
            <a:noAutofit/>
          </a:bodyPr>
          <a:lstStyle>
            <a:lvl1pPr marL="0" indent="0">
              <a:buNone/>
              <a:defRPr sz="2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de-DE"/>
              <a:t>Hier folgt eine Subheadline</a:t>
            </a:r>
          </a:p>
        </p:txBody>
      </p:sp>
    </p:spTree>
    <p:extLst>
      <p:ext uri="{BB962C8B-B14F-4D97-AF65-F5344CB8AC3E}">
        <p14:creationId xmlns:p14="http://schemas.microsoft.com/office/powerpoint/2010/main" val="582033190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916832"/>
            <a:ext cx="4038600" cy="4320480"/>
          </a:xfrm>
        </p:spPr>
        <p:txBody>
          <a:bodyPr>
            <a:normAutofit/>
          </a:bodyPr>
          <a:lstStyle>
            <a:lvl1pPr marL="342900" indent="-342900">
              <a:buClr>
                <a:srgbClr val="C50A33"/>
              </a:buClr>
              <a:buFont typeface="Wingdings" panose="05000000000000000000" pitchFamily="2" charset="2"/>
              <a:buChar char="§"/>
              <a:defRPr sz="1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buClr>
                <a:srgbClr val="C50A33"/>
              </a:buClr>
              <a:buFont typeface="Wingdings" panose="05000000000000000000" pitchFamily="2" charset="2"/>
              <a:buChar char="§"/>
              <a:defRPr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>
              <a:buClr>
                <a:srgbClr val="C50A33"/>
              </a:buClr>
              <a:buFont typeface="Wingdings" panose="05000000000000000000" pitchFamily="2" charset="2"/>
              <a:buChar char="§"/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>
              <a:buClr>
                <a:srgbClr val="C50A33"/>
              </a:buClr>
              <a:buFont typeface="Wingdings" panose="05000000000000000000" pitchFamily="2" charset="2"/>
              <a:buChar char="§"/>
              <a:defRPr sz="1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>
              <a:buClr>
                <a:srgbClr val="C50A33"/>
              </a:buClr>
              <a:buFont typeface="Wingdings" panose="05000000000000000000" pitchFamily="2" charset="2"/>
              <a:buChar char="§"/>
              <a:defRPr sz="1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16832"/>
            <a:ext cx="4038600" cy="4320480"/>
          </a:xfrm>
        </p:spPr>
        <p:txBody>
          <a:bodyPr>
            <a:normAutofit/>
          </a:bodyPr>
          <a:lstStyle>
            <a:lvl1pPr marL="342900" indent="-342900">
              <a:buClr>
                <a:srgbClr val="C50A33"/>
              </a:buClr>
              <a:defRPr lang="de-DE" sz="1800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lvl="0" indent="-342900" algn="l" defTabSz="914400" rtl="0" eaLnBrk="1" latinLnBrk="0" hangingPunct="1">
              <a:spcBef>
                <a:spcPct val="20000"/>
              </a:spcBef>
              <a:buClr>
                <a:srgbClr val="C50A33"/>
              </a:buClr>
              <a:buFont typeface="Wingdings" panose="05000000000000000000" pitchFamily="2" charset="2"/>
              <a:buChar char="§"/>
            </a:pPr>
            <a:r>
              <a:rPr lang="de-DE"/>
              <a:t>Textmasterformat bearbeiten</a:t>
            </a:r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457200" y="404664"/>
            <a:ext cx="8219256" cy="576064"/>
          </a:xfrm>
        </p:spPr>
        <p:txBody>
          <a:bodyPr/>
          <a:lstStyle>
            <a:lvl1pPr algn="l">
              <a:defRPr sz="3000" b="1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/>
              <a:t>Hier folgt eine Headline</a:t>
            </a:r>
          </a:p>
        </p:txBody>
      </p:sp>
      <p:sp>
        <p:nvSpPr>
          <p:cNvPr id="9" name="Textplatzhalt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468313" y="980728"/>
            <a:ext cx="8208143" cy="431800"/>
          </a:xfrm>
        </p:spPr>
        <p:txBody>
          <a:bodyPr>
            <a:noAutofit/>
          </a:bodyPr>
          <a:lstStyle>
            <a:lvl1pPr marL="0" indent="0">
              <a:buNone/>
              <a:defRPr sz="2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de-DE"/>
              <a:t>Hier folgt eine Subheadline</a:t>
            </a:r>
          </a:p>
        </p:txBody>
      </p:sp>
      <p:cxnSp>
        <p:nvCxnSpPr>
          <p:cNvPr id="11" name="Gerade Verbindung 10"/>
          <p:cNvCxnSpPr/>
          <p:nvPr userDrawn="1"/>
        </p:nvCxnSpPr>
        <p:spPr>
          <a:xfrm>
            <a:off x="4572000" y="1556792"/>
            <a:ext cx="0" cy="4896544"/>
          </a:xfrm>
          <a:prstGeom prst="line">
            <a:avLst/>
          </a:prstGeom>
          <a:ln w="25400">
            <a:solidFill>
              <a:srgbClr val="D5E3E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5341908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rbiger Hintergrund mi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24AD134-30FB-4872-98CA-32FD50AE507E}" type="slidenum">
              <a:rPr lang="de-DE" smtClean="0"/>
              <a:t>‹Nr.›</a:t>
            </a:fld>
            <a:endParaRPr lang="de-DE"/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2" r="2317"/>
          <a:stretch/>
        </p:blipFill>
        <p:spPr>
          <a:xfrm>
            <a:off x="0" y="0"/>
            <a:ext cx="9180512" cy="6885384"/>
          </a:xfrm>
          <a:prstGeom prst="rect">
            <a:avLst/>
          </a:prstGeom>
        </p:spPr>
      </p:pic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00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671979937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448" y="6313893"/>
            <a:ext cx="416828" cy="415936"/>
          </a:xfrm>
          <a:prstGeom prst="rect">
            <a:avLst/>
          </a:prstGeom>
        </p:spPr>
      </p:pic>
      <p:sp>
        <p:nvSpPr>
          <p:cNvPr id="8" name="Rechteck 7"/>
          <p:cNvSpPr/>
          <p:nvPr userDrawn="1"/>
        </p:nvSpPr>
        <p:spPr>
          <a:xfrm>
            <a:off x="0" y="6669360"/>
            <a:ext cx="9144000" cy="188640"/>
          </a:xfrm>
          <a:prstGeom prst="rect">
            <a:avLst/>
          </a:prstGeom>
          <a:solidFill>
            <a:srgbClr val="D5E3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8861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4" r:id="rId5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248444" y="528216"/>
            <a:ext cx="8453536" cy="1143000"/>
          </a:xfrm>
        </p:spPr>
        <p:txBody>
          <a:bodyPr/>
          <a:lstStyle/>
          <a:p>
            <a:r>
              <a:rPr lang="de-DE">
                <a:latin typeface="Verdana"/>
                <a:ea typeface="Verdana"/>
              </a:rPr>
              <a:t>Sozialraumgebietsanalyse</a:t>
            </a:r>
            <a:endParaRPr lang="de-DE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/>
          </p:nvPr>
        </p:nvSpPr>
        <p:spPr>
          <a:xfrm>
            <a:off x="277813" y="1890399"/>
            <a:ext cx="8424167" cy="1079500"/>
          </a:xfrm>
        </p:spPr>
        <p:txBody>
          <a:bodyPr/>
          <a:lstStyle/>
          <a:p>
            <a:r>
              <a:rPr lang="de-DE"/>
              <a:t>Lebenswerte </a:t>
            </a:r>
            <a:r>
              <a:rPr lang="de-DE" err="1"/>
              <a:t>Veedel</a:t>
            </a:r>
            <a:r>
              <a:rPr lang="de-DE"/>
              <a:t>-Bürger*innen und Sozialraumorientierung in Köln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000" y="3478589"/>
            <a:ext cx="2476500" cy="33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7933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ruppieren 99"/>
          <p:cNvGrpSpPr/>
          <p:nvPr/>
        </p:nvGrpSpPr>
        <p:grpSpPr>
          <a:xfrm>
            <a:off x="404182" y="2074498"/>
            <a:ext cx="8333123" cy="3103456"/>
            <a:chOff x="538840" y="2074498"/>
            <a:chExt cx="11109384" cy="3103456"/>
          </a:xfrm>
        </p:grpSpPr>
        <p:grpSp>
          <p:nvGrpSpPr>
            <p:cNvPr id="93" name="Gruppieren 92"/>
            <p:cNvGrpSpPr/>
            <p:nvPr/>
          </p:nvGrpSpPr>
          <p:grpSpPr>
            <a:xfrm>
              <a:off x="538840" y="2074498"/>
              <a:ext cx="11109384" cy="524361"/>
              <a:chOff x="538840" y="2074498"/>
              <a:chExt cx="11109384" cy="524361"/>
            </a:xfrm>
          </p:grpSpPr>
          <p:sp>
            <p:nvSpPr>
              <p:cNvPr id="59" name="Rechteck 58"/>
              <p:cNvSpPr/>
              <p:nvPr/>
            </p:nvSpPr>
            <p:spPr bwMode="auto">
              <a:xfrm>
                <a:off x="538840" y="2076097"/>
                <a:ext cx="735920" cy="522762"/>
              </a:xfrm>
              <a:prstGeom prst="rect">
                <a:avLst/>
              </a:prstGeom>
              <a:solidFill>
                <a:srgbClr val="003871"/>
              </a:solidFill>
              <a:ln>
                <a:noFill/>
              </a:ln>
            </p:spPr>
            <p:txBody>
              <a:bodyPr vert="horz" wrap="square" lIns="91431" tIns="45715" rIns="91431" bIns="45715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de-DE">
                    <a:solidFill>
                      <a:srgbClr val="F3F6F7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1</a:t>
                </a:r>
              </a:p>
            </p:txBody>
          </p:sp>
          <p:sp>
            <p:nvSpPr>
              <p:cNvPr id="60" name="Rechteck 59"/>
              <p:cNvSpPr/>
              <p:nvPr/>
            </p:nvSpPr>
            <p:spPr bwMode="auto">
              <a:xfrm>
                <a:off x="1362174" y="2074498"/>
                <a:ext cx="10286050" cy="522762"/>
              </a:xfrm>
              <a:prstGeom prst="rect">
                <a:avLst/>
              </a:prstGeom>
              <a:solidFill>
                <a:srgbClr val="D5E3EC"/>
              </a:solidFill>
              <a:ln>
                <a:noFill/>
              </a:ln>
            </p:spPr>
            <p:txBody>
              <a:bodyPr vert="horz" wrap="none" lIns="360000" tIns="126000" rIns="288000" bIns="126000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de-DE"/>
              </a:p>
              <a:p>
                <a:r>
                  <a:rPr lang="de-DE">
                    <a:latin typeface="Verdana" panose="020B0604030504040204" pitchFamily="34" charset="0"/>
                    <a:ea typeface="Verdana" panose="020B0604030504040204" pitchFamily="34" charset="0"/>
                  </a:rPr>
                  <a:t>Die Sozialraumgebietsanalyse </a:t>
                </a:r>
              </a:p>
              <a:p>
                <a:endParaRPr lang="de-DE" noProof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  <p:grpSp>
          <p:nvGrpSpPr>
            <p:cNvPr id="95" name="Gruppieren 94"/>
            <p:cNvGrpSpPr/>
            <p:nvPr/>
          </p:nvGrpSpPr>
          <p:grpSpPr>
            <a:xfrm>
              <a:off x="538840" y="2784133"/>
              <a:ext cx="11109384" cy="522762"/>
              <a:chOff x="538840" y="2784133"/>
              <a:chExt cx="11109384" cy="522762"/>
            </a:xfrm>
          </p:grpSpPr>
          <p:sp>
            <p:nvSpPr>
              <p:cNvPr id="63" name="Rechteck 62"/>
              <p:cNvSpPr/>
              <p:nvPr/>
            </p:nvSpPr>
            <p:spPr bwMode="auto">
              <a:xfrm>
                <a:off x="538840" y="2784133"/>
                <a:ext cx="735920" cy="522762"/>
              </a:xfrm>
              <a:prstGeom prst="rect">
                <a:avLst/>
              </a:prstGeom>
              <a:solidFill>
                <a:srgbClr val="003871"/>
              </a:solidFill>
              <a:ln>
                <a:noFill/>
              </a:ln>
            </p:spPr>
            <p:txBody>
              <a:bodyPr vert="horz" wrap="square" lIns="91431" tIns="45715" rIns="91431" bIns="45715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de-DE">
                    <a:solidFill>
                      <a:srgbClr val="F3F6F7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2</a:t>
                </a:r>
              </a:p>
            </p:txBody>
          </p:sp>
          <p:sp>
            <p:nvSpPr>
              <p:cNvPr id="64" name="Rechteck 63"/>
              <p:cNvSpPr/>
              <p:nvPr/>
            </p:nvSpPr>
            <p:spPr bwMode="auto">
              <a:xfrm>
                <a:off x="1362173" y="2784133"/>
                <a:ext cx="10286051" cy="522762"/>
              </a:xfrm>
              <a:prstGeom prst="rect">
                <a:avLst/>
              </a:prstGeom>
              <a:solidFill>
                <a:srgbClr val="D5E3EC"/>
              </a:solidFill>
              <a:ln>
                <a:noFill/>
              </a:ln>
            </p:spPr>
            <p:txBody>
              <a:bodyPr vert="horz" wrap="none" lIns="360000" tIns="126000" rIns="288000" bIns="126000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de-DE" noProof="1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Herausforderungen und Ziele</a:t>
                </a:r>
              </a:p>
            </p:txBody>
          </p:sp>
        </p:grpSp>
        <p:grpSp>
          <p:nvGrpSpPr>
            <p:cNvPr id="96" name="Gruppieren 95"/>
            <p:cNvGrpSpPr/>
            <p:nvPr/>
          </p:nvGrpSpPr>
          <p:grpSpPr>
            <a:xfrm>
              <a:off x="538840" y="3396853"/>
              <a:ext cx="11109384" cy="522762"/>
              <a:chOff x="538840" y="3396853"/>
              <a:chExt cx="11109384" cy="522762"/>
            </a:xfrm>
          </p:grpSpPr>
          <p:sp>
            <p:nvSpPr>
              <p:cNvPr id="65" name="Rechteck 64"/>
              <p:cNvSpPr/>
              <p:nvPr/>
            </p:nvSpPr>
            <p:spPr bwMode="auto">
              <a:xfrm>
                <a:off x="538840" y="3396853"/>
                <a:ext cx="735920" cy="522762"/>
              </a:xfrm>
              <a:prstGeom prst="rect">
                <a:avLst/>
              </a:prstGeom>
              <a:solidFill>
                <a:srgbClr val="003871"/>
              </a:solidFill>
              <a:ln>
                <a:noFill/>
              </a:ln>
            </p:spPr>
            <p:txBody>
              <a:bodyPr vert="horz" wrap="square" lIns="91431" tIns="45715" rIns="91431" bIns="45715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de-DE">
                    <a:solidFill>
                      <a:srgbClr val="F3F6F7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3</a:t>
                </a:r>
              </a:p>
            </p:txBody>
          </p:sp>
          <p:sp>
            <p:nvSpPr>
              <p:cNvPr id="66" name="Rechteck 65"/>
              <p:cNvSpPr/>
              <p:nvPr/>
            </p:nvSpPr>
            <p:spPr bwMode="auto">
              <a:xfrm>
                <a:off x="1362173" y="3396853"/>
                <a:ext cx="10286051" cy="522762"/>
              </a:xfrm>
              <a:prstGeom prst="rect">
                <a:avLst/>
              </a:prstGeom>
              <a:solidFill>
                <a:srgbClr val="D5E3EC"/>
              </a:solidFill>
              <a:ln>
                <a:noFill/>
              </a:ln>
            </p:spPr>
            <p:txBody>
              <a:bodyPr vert="horz" wrap="none" lIns="360000" tIns="126000" rIns="288000" bIns="126000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de-DE" noProof="1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Zeitraum</a:t>
                </a:r>
              </a:p>
            </p:txBody>
          </p:sp>
        </p:grpSp>
        <p:grpSp>
          <p:nvGrpSpPr>
            <p:cNvPr id="97" name="Gruppieren 96"/>
            <p:cNvGrpSpPr/>
            <p:nvPr/>
          </p:nvGrpSpPr>
          <p:grpSpPr>
            <a:xfrm>
              <a:off x="538840" y="4023016"/>
              <a:ext cx="11109384" cy="522762"/>
              <a:chOff x="538840" y="4023016"/>
              <a:chExt cx="11109384" cy="522762"/>
            </a:xfrm>
          </p:grpSpPr>
          <p:sp>
            <p:nvSpPr>
              <p:cNvPr id="67" name="Rechteck 66"/>
              <p:cNvSpPr/>
              <p:nvPr/>
            </p:nvSpPr>
            <p:spPr bwMode="auto">
              <a:xfrm>
                <a:off x="538840" y="4023016"/>
                <a:ext cx="735920" cy="522762"/>
              </a:xfrm>
              <a:prstGeom prst="rect">
                <a:avLst/>
              </a:prstGeom>
              <a:solidFill>
                <a:srgbClr val="003871"/>
              </a:solidFill>
              <a:ln>
                <a:noFill/>
              </a:ln>
            </p:spPr>
            <p:txBody>
              <a:bodyPr vert="horz" wrap="square" lIns="91431" tIns="45715" rIns="91431" bIns="45715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de-DE">
                    <a:solidFill>
                      <a:srgbClr val="F3F6F7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4</a:t>
                </a:r>
              </a:p>
            </p:txBody>
          </p:sp>
          <p:sp>
            <p:nvSpPr>
              <p:cNvPr id="68" name="Rechteck 67"/>
              <p:cNvSpPr/>
              <p:nvPr/>
            </p:nvSpPr>
            <p:spPr bwMode="auto">
              <a:xfrm>
                <a:off x="1362173" y="4023016"/>
                <a:ext cx="10286051" cy="522762"/>
              </a:xfrm>
              <a:prstGeom prst="rect">
                <a:avLst/>
              </a:prstGeom>
              <a:solidFill>
                <a:srgbClr val="D5E3EC"/>
              </a:solidFill>
              <a:ln>
                <a:noFill/>
              </a:ln>
            </p:spPr>
            <p:txBody>
              <a:bodyPr vert="horz" wrap="none" lIns="360000" tIns="126000" rIns="288000" bIns="126000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de-DE" noProof="1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Ergebnisse</a:t>
                </a:r>
              </a:p>
            </p:txBody>
          </p:sp>
        </p:grpSp>
        <p:grpSp>
          <p:nvGrpSpPr>
            <p:cNvPr id="98" name="Gruppieren 97"/>
            <p:cNvGrpSpPr/>
            <p:nvPr/>
          </p:nvGrpSpPr>
          <p:grpSpPr>
            <a:xfrm>
              <a:off x="538840" y="4655192"/>
              <a:ext cx="11109384" cy="522762"/>
              <a:chOff x="538840" y="4655192"/>
              <a:chExt cx="11109384" cy="522762"/>
            </a:xfrm>
          </p:grpSpPr>
          <p:sp>
            <p:nvSpPr>
              <p:cNvPr id="73" name="Rechteck 72"/>
              <p:cNvSpPr/>
              <p:nvPr/>
            </p:nvSpPr>
            <p:spPr bwMode="auto">
              <a:xfrm>
                <a:off x="538840" y="4655192"/>
                <a:ext cx="735920" cy="522762"/>
              </a:xfrm>
              <a:prstGeom prst="rect">
                <a:avLst/>
              </a:prstGeom>
              <a:solidFill>
                <a:srgbClr val="003871"/>
              </a:solidFill>
              <a:ln>
                <a:noFill/>
              </a:ln>
            </p:spPr>
            <p:txBody>
              <a:bodyPr vert="horz" wrap="square" lIns="91431" tIns="45715" rIns="91431" bIns="45715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de-DE">
                    <a:solidFill>
                      <a:srgbClr val="F3F6F7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5</a:t>
                </a:r>
              </a:p>
            </p:txBody>
          </p:sp>
          <p:sp>
            <p:nvSpPr>
              <p:cNvPr id="74" name="Rechteck 73"/>
              <p:cNvSpPr/>
              <p:nvPr/>
            </p:nvSpPr>
            <p:spPr bwMode="auto">
              <a:xfrm>
                <a:off x="1362173" y="4655192"/>
                <a:ext cx="10286051" cy="522762"/>
              </a:xfrm>
              <a:prstGeom prst="rect">
                <a:avLst/>
              </a:prstGeom>
              <a:solidFill>
                <a:srgbClr val="D5E3EC"/>
              </a:solidFill>
              <a:ln>
                <a:noFill/>
              </a:ln>
            </p:spPr>
            <p:txBody>
              <a:bodyPr vert="horz" wrap="none" lIns="360000" tIns="126000" rIns="288000" bIns="126000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de-DE" noProof="1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Weitere Schritte</a:t>
                </a:r>
              </a:p>
            </p:txBody>
          </p:sp>
        </p:grpSp>
      </p:grp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390327" y="598627"/>
            <a:ext cx="8219256" cy="576064"/>
          </a:xfrm>
        </p:spPr>
        <p:txBody>
          <a:bodyPr/>
          <a:lstStyle/>
          <a:p>
            <a:r>
              <a:rPr lang="de-DE"/>
              <a:t>Inhalt</a:t>
            </a:r>
          </a:p>
        </p:txBody>
      </p:sp>
    </p:spTree>
    <p:extLst>
      <p:ext uri="{BB962C8B-B14F-4D97-AF65-F5344CB8AC3E}">
        <p14:creationId xmlns:p14="http://schemas.microsoft.com/office/powerpoint/2010/main" val="162938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type="body" sz="quarter" idx="4294967295"/>
          </p:nvPr>
        </p:nvSpPr>
        <p:spPr>
          <a:xfrm>
            <a:off x="395536" y="1844675"/>
            <a:ext cx="4248150" cy="4248150"/>
          </a:xfrm>
        </p:spPr>
        <p:txBody>
          <a:bodyPr>
            <a:normAutofit/>
          </a:bodyPr>
          <a:lstStyle/>
          <a:p>
            <a:pPr>
              <a:lnSpc>
                <a:spcPct val="95000"/>
              </a:lnSpc>
              <a:spcAft>
                <a:spcPts val="800"/>
              </a:spcAft>
              <a:buClr>
                <a:srgbClr val="C50A33"/>
              </a:buClr>
              <a:buFont typeface="Wingdings" panose="05000000000000000000" pitchFamily="2" charset="2"/>
              <a:buChar char="§"/>
            </a:pPr>
            <a:endParaRPr lang="de-DE" sz="160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95000"/>
              </a:lnSpc>
              <a:spcAft>
                <a:spcPts val="800"/>
              </a:spcAft>
              <a:buClr>
                <a:srgbClr val="C50A33"/>
              </a:buClr>
            </a:pPr>
            <a:r>
              <a:rPr lang="de-DE" sz="160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Lebensverhältnisse und Teilhabechancen in diesen Gebieten zu verbessern</a:t>
            </a:r>
          </a:p>
          <a:p>
            <a:pPr>
              <a:lnSpc>
                <a:spcPct val="95000"/>
              </a:lnSpc>
              <a:spcAft>
                <a:spcPts val="800"/>
              </a:spcAft>
              <a:buClr>
                <a:srgbClr val="C50A33"/>
              </a:buClr>
            </a:pPr>
            <a:r>
              <a:rPr lang="de-DE" sz="160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Hohe Teilnahme/Erreichbarkeit</a:t>
            </a:r>
          </a:p>
          <a:p>
            <a:pPr>
              <a:lnSpc>
                <a:spcPct val="95000"/>
              </a:lnSpc>
              <a:spcAft>
                <a:spcPts val="800"/>
              </a:spcAft>
              <a:buClr>
                <a:srgbClr val="C50A33"/>
              </a:buClr>
            </a:pPr>
            <a:r>
              <a:rPr lang="de-DE" sz="160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Detaillierte Ergebnisse</a:t>
            </a:r>
          </a:p>
          <a:p>
            <a:pPr>
              <a:lnSpc>
                <a:spcPct val="95000"/>
              </a:lnSpc>
              <a:spcAft>
                <a:spcPts val="800"/>
              </a:spcAft>
              <a:buClr>
                <a:srgbClr val="C50A33"/>
              </a:buClr>
            </a:pPr>
            <a:r>
              <a:rPr lang="de-DE" sz="160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Erhebung von Bedarfen</a:t>
            </a:r>
          </a:p>
          <a:p>
            <a:pPr marL="0" indent="0">
              <a:lnSpc>
                <a:spcPct val="95000"/>
              </a:lnSpc>
              <a:spcAft>
                <a:spcPts val="800"/>
              </a:spcAft>
              <a:buClr>
                <a:srgbClr val="C50A33"/>
              </a:buClr>
              <a:buNone/>
            </a:pPr>
            <a:r>
              <a:rPr lang="de-DE" sz="160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</a:p>
          <a:p>
            <a:pPr marL="0" indent="0">
              <a:lnSpc>
                <a:spcPct val="95000"/>
              </a:lnSpc>
              <a:spcAft>
                <a:spcPts val="800"/>
              </a:spcAft>
              <a:buClr>
                <a:srgbClr val="C50A33"/>
              </a:buClr>
              <a:buNone/>
            </a:pPr>
            <a:endParaRPr lang="de-DE" sz="160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25" name="Gruppieren 24"/>
          <p:cNvGrpSpPr/>
          <p:nvPr/>
        </p:nvGrpSpPr>
        <p:grpSpPr>
          <a:xfrm>
            <a:off x="4532710" y="567007"/>
            <a:ext cx="4156042" cy="5061111"/>
            <a:chOff x="3722408" y="689855"/>
            <a:chExt cx="6862272" cy="6862272"/>
          </a:xfrm>
        </p:grpSpPr>
        <p:grpSp>
          <p:nvGrpSpPr>
            <p:cNvPr id="26" name="Gruppieren 80"/>
            <p:cNvGrpSpPr/>
            <p:nvPr/>
          </p:nvGrpSpPr>
          <p:grpSpPr bwMode="gray">
            <a:xfrm>
              <a:off x="3722408" y="689855"/>
              <a:ext cx="6862272" cy="6862272"/>
              <a:chOff x="2811600" y="1918631"/>
              <a:chExt cx="3520800" cy="3520800"/>
            </a:xfrm>
            <a:scene3d>
              <a:camera prst="perspectiveLeft" fov="4800000">
                <a:rot lat="20108141" lon="2125700" rev="21410486"/>
              </a:camera>
              <a:lightRig rig="threePt" dir="t">
                <a:rot lat="0" lon="0" rev="5400000"/>
              </a:lightRig>
            </a:scene3d>
          </p:grpSpPr>
          <p:sp>
            <p:nvSpPr>
              <p:cNvPr id="37" name="Oval 21"/>
              <p:cNvSpPr>
                <a:spLocks noChangeArrowheads="1"/>
              </p:cNvSpPr>
              <p:nvPr/>
            </p:nvSpPr>
            <p:spPr bwMode="gray">
              <a:xfrm>
                <a:off x="2811600" y="1918631"/>
                <a:ext cx="3520800" cy="3520800"/>
              </a:xfrm>
              <a:prstGeom prst="ellipse">
                <a:avLst/>
              </a:prstGeom>
              <a:gradFill flip="none" rotWithShape="1">
                <a:gsLst>
                  <a:gs pos="0">
                    <a:srgbClr val="C0C0C0"/>
                  </a:gs>
                  <a:gs pos="100000">
                    <a:srgbClr val="969696"/>
                  </a:gs>
                </a:gsLst>
                <a:lin ang="2700000" scaled="1"/>
                <a:tileRect/>
              </a:gradFill>
              <a:ln w="12700">
                <a:noFill/>
                <a:round/>
                <a:headEnd/>
                <a:tailEnd/>
              </a:ln>
              <a:effectLst>
                <a:outerShdw blurRad="127000" dist="63500" dir="2700000" algn="tl" rotWithShape="0">
                  <a:prstClr val="black">
                    <a:alpha val="40000"/>
                  </a:prstClr>
                </a:outerShdw>
              </a:effectLst>
              <a:sp3d extrusionH="254000">
                <a:bevelT w="38100" h="38100"/>
              </a:sp3d>
            </p:spPr>
            <p:txBody>
              <a:bodyPr/>
              <a:lstStyle/>
              <a:p>
                <a:pPr>
                  <a:lnSpc>
                    <a:spcPct val="95000"/>
                  </a:lnSpc>
                  <a:spcAft>
                    <a:spcPts val="800"/>
                  </a:spcAft>
                </a:pPr>
                <a:endParaRPr lang="de-DE"/>
              </a:p>
            </p:txBody>
          </p:sp>
          <p:sp>
            <p:nvSpPr>
              <p:cNvPr id="38" name="Oval 22"/>
              <p:cNvSpPr>
                <a:spLocks noChangeArrowheads="1"/>
              </p:cNvSpPr>
              <p:nvPr/>
            </p:nvSpPr>
            <p:spPr bwMode="gray">
              <a:xfrm>
                <a:off x="3062815" y="2171606"/>
                <a:ext cx="3018370" cy="3016746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95000"/>
                  </a:lnSpc>
                  <a:spcAft>
                    <a:spcPts val="800"/>
                  </a:spcAft>
                </a:pPr>
                <a:endParaRPr lang="de-DE"/>
              </a:p>
            </p:txBody>
          </p:sp>
          <p:sp>
            <p:nvSpPr>
              <p:cNvPr id="39" name="Oval 23"/>
              <p:cNvSpPr>
                <a:spLocks noChangeArrowheads="1"/>
              </p:cNvSpPr>
              <p:nvPr/>
            </p:nvSpPr>
            <p:spPr bwMode="gray">
              <a:xfrm>
                <a:off x="3315926" y="2422685"/>
                <a:ext cx="2514993" cy="2512691"/>
              </a:xfrm>
              <a:prstGeom prst="ellipse">
                <a:avLst/>
              </a:prstGeom>
              <a:gradFill flip="none" rotWithShape="1">
                <a:gsLst>
                  <a:gs pos="0">
                    <a:srgbClr val="C0C0C0">
                      <a:lumMod val="100000"/>
                    </a:srgbClr>
                  </a:gs>
                  <a:gs pos="100000">
                    <a:srgbClr val="969696"/>
                  </a:gs>
                </a:gsLst>
                <a:lin ang="2700000" scaled="1"/>
                <a:tileRect/>
              </a:gra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95000"/>
                  </a:lnSpc>
                  <a:spcAft>
                    <a:spcPts val="800"/>
                  </a:spcAft>
                </a:pPr>
                <a:endParaRPr lang="de-DE"/>
              </a:p>
            </p:txBody>
          </p:sp>
          <p:sp>
            <p:nvSpPr>
              <p:cNvPr id="40" name="Oval 24"/>
              <p:cNvSpPr>
                <a:spLocks noChangeArrowheads="1"/>
              </p:cNvSpPr>
              <p:nvPr/>
            </p:nvSpPr>
            <p:spPr bwMode="gray">
              <a:xfrm>
                <a:off x="3566193" y="2672817"/>
                <a:ext cx="2011615" cy="2012427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95000"/>
                  </a:lnSpc>
                  <a:spcAft>
                    <a:spcPts val="800"/>
                  </a:spcAft>
                </a:pPr>
                <a:endParaRPr lang="de-DE"/>
              </a:p>
            </p:txBody>
          </p:sp>
          <p:sp>
            <p:nvSpPr>
              <p:cNvPr id="41" name="Oval 25"/>
              <p:cNvSpPr>
                <a:spLocks noChangeArrowheads="1"/>
              </p:cNvSpPr>
              <p:nvPr/>
            </p:nvSpPr>
            <p:spPr bwMode="gray">
              <a:xfrm>
                <a:off x="3817407" y="2925792"/>
                <a:ext cx="1509185" cy="1508373"/>
              </a:xfrm>
              <a:prstGeom prst="ellipse">
                <a:avLst/>
              </a:prstGeom>
              <a:gradFill flip="none" rotWithShape="1">
                <a:gsLst>
                  <a:gs pos="0">
                    <a:srgbClr val="C0C0C0"/>
                  </a:gs>
                  <a:gs pos="100000">
                    <a:srgbClr val="969696"/>
                  </a:gs>
                </a:gsLst>
                <a:lin ang="2700000" scaled="1"/>
                <a:tileRect/>
              </a:gra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95000"/>
                  </a:lnSpc>
                  <a:spcAft>
                    <a:spcPts val="800"/>
                  </a:spcAft>
                </a:pPr>
                <a:endParaRPr lang="de-DE"/>
              </a:p>
            </p:txBody>
          </p:sp>
          <p:sp>
            <p:nvSpPr>
              <p:cNvPr id="42" name="Oval 26"/>
              <p:cNvSpPr>
                <a:spLocks noChangeArrowheads="1"/>
              </p:cNvSpPr>
              <p:nvPr/>
            </p:nvSpPr>
            <p:spPr bwMode="gray">
              <a:xfrm>
                <a:off x="4067674" y="3176872"/>
                <a:ext cx="1008651" cy="1004319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95000"/>
                  </a:lnSpc>
                  <a:spcAft>
                    <a:spcPts val="800"/>
                  </a:spcAft>
                </a:pPr>
                <a:endParaRPr lang="de-DE"/>
              </a:p>
            </p:txBody>
          </p:sp>
          <p:sp>
            <p:nvSpPr>
              <p:cNvPr id="43" name="Oval 27"/>
              <p:cNvSpPr>
                <a:spLocks noChangeArrowheads="1"/>
              </p:cNvSpPr>
              <p:nvPr/>
            </p:nvSpPr>
            <p:spPr bwMode="gray">
              <a:xfrm>
                <a:off x="4320785" y="3427004"/>
                <a:ext cx="502430" cy="504054"/>
              </a:xfrm>
              <a:prstGeom prst="ellipse">
                <a:avLst/>
              </a:prstGeom>
              <a:gradFill flip="none" rotWithShape="1">
                <a:gsLst>
                  <a:gs pos="0">
                    <a:srgbClr val="C0C0C0"/>
                  </a:gs>
                  <a:gs pos="100000">
                    <a:srgbClr val="969696"/>
                  </a:gs>
                </a:gsLst>
                <a:lin ang="2700000" scaled="1"/>
                <a:tileRect/>
              </a:gra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95000"/>
                  </a:lnSpc>
                  <a:spcAft>
                    <a:spcPts val="800"/>
                  </a:spcAft>
                </a:pPr>
                <a:endParaRPr lang="de-DE"/>
              </a:p>
            </p:txBody>
          </p:sp>
        </p:grpSp>
        <p:sp>
          <p:nvSpPr>
            <p:cNvPr id="27" name="Ellipse 26"/>
            <p:cNvSpPr/>
            <p:nvPr/>
          </p:nvSpPr>
          <p:spPr bwMode="gray">
            <a:xfrm rot="2690474">
              <a:off x="6915068" y="3927851"/>
              <a:ext cx="499588" cy="279090"/>
            </a:xfrm>
            <a:prstGeom prst="ellipse">
              <a:avLst/>
            </a:prstGeom>
            <a:gradFill flip="none" rotWithShape="1">
              <a:gsLst>
                <a:gs pos="0">
                  <a:srgbClr val="000000">
                    <a:alpha val="4000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12700">
              <a:noFill/>
              <a:round/>
              <a:headEnd/>
              <a:tailEnd/>
            </a:ln>
          </p:spPr>
          <p:txBody>
            <a:bodyPr rtlCol="0" anchor="ctr"/>
            <a:lstStyle/>
            <a:p>
              <a:pPr algn="ctr"/>
              <a:endParaRPr lang="de-DE"/>
            </a:p>
          </p:txBody>
        </p:sp>
        <p:grpSp>
          <p:nvGrpSpPr>
            <p:cNvPr id="28" name="Gruppieren 18"/>
            <p:cNvGrpSpPr/>
            <p:nvPr/>
          </p:nvGrpSpPr>
          <p:grpSpPr bwMode="gray">
            <a:xfrm rot="16200000">
              <a:off x="4559071" y="1582560"/>
              <a:ext cx="2644229" cy="2542166"/>
              <a:chOff x="2471091" y="1498900"/>
              <a:chExt cx="3969258" cy="3816050"/>
            </a:xfrm>
            <a:effectLst>
              <a:outerShdw blurRad="63500" sx="102000" sy="102000" algn="ctr" rotWithShape="0">
                <a:prstClr val="black">
                  <a:alpha val="70000"/>
                </a:prstClr>
              </a:outerShdw>
            </a:effectLst>
          </p:grpSpPr>
          <p:sp>
            <p:nvSpPr>
              <p:cNvPr id="29" name="Freeform 96" descr="© INSCALE GmbH, 26.05.2010&#10;http://www.presentationload.com/"/>
              <p:cNvSpPr>
                <a:spLocks/>
              </p:cNvSpPr>
              <p:nvPr/>
            </p:nvSpPr>
            <p:spPr bwMode="gray">
              <a:xfrm rot="18947484">
                <a:off x="2471091" y="5269622"/>
                <a:ext cx="418179" cy="45328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334" y="2"/>
                  </a:cxn>
                  <a:cxn ang="0">
                    <a:pos x="352" y="0"/>
                  </a:cxn>
                  <a:cxn ang="0">
                    <a:pos x="352" y="37"/>
                  </a:cxn>
                  <a:cxn ang="0">
                    <a:pos x="336" y="37"/>
                  </a:cxn>
                  <a:cxn ang="0">
                    <a:pos x="0" y="22"/>
                  </a:cxn>
                  <a:cxn ang="0">
                    <a:pos x="0" y="18"/>
                  </a:cxn>
                </a:cxnLst>
                <a:rect l="0" t="0" r="r" b="b"/>
                <a:pathLst>
                  <a:path w="357" h="37">
                    <a:moveTo>
                      <a:pt x="0" y="18"/>
                    </a:moveTo>
                    <a:cubicBezTo>
                      <a:pt x="334" y="2"/>
                      <a:pt x="334" y="2"/>
                      <a:pt x="334" y="2"/>
                    </a:cubicBezTo>
                    <a:cubicBezTo>
                      <a:pt x="352" y="0"/>
                      <a:pt x="352" y="0"/>
                      <a:pt x="352" y="0"/>
                    </a:cubicBezTo>
                    <a:cubicBezTo>
                      <a:pt x="352" y="0"/>
                      <a:pt x="357" y="19"/>
                      <a:pt x="352" y="37"/>
                    </a:cubicBezTo>
                    <a:cubicBezTo>
                      <a:pt x="336" y="37"/>
                      <a:pt x="336" y="37"/>
                      <a:pt x="336" y="37"/>
                    </a:cubicBezTo>
                    <a:cubicBezTo>
                      <a:pt x="0" y="22"/>
                      <a:pt x="0" y="22"/>
                      <a:pt x="0" y="22"/>
                    </a:cubicBezTo>
                    <a:lnTo>
                      <a:pt x="0" y="18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CCCC"/>
                  </a:gs>
                  <a:gs pos="100000">
                    <a:srgbClr val="CCCCCC">
                      <a:gamma/>
                      <a:shade val="6275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0" name="Freeform 20"/>
              <p:cNvSpPr>
                <a:spLocks/>
              </p:cNvSpPr>
              <p:nvPr/>
            </p:nvSpPr>
            <p:spPr bwMode="gray">
              <a:xfrm>
                <a:off x="2703241" y="4736926"/>
                <a:ext cx="546666" cy="540925"/>
              </a:xfrm>
              <a:custGeom>
                <a:avLst/>
                <a:gdLst/>
                <a:ahLst/>
                <a:cxnLst>
                  <a:cxn ang="0">
                    <a:pos x="281" y="627"/>
                  </a:cxn>
                  <a:cxn ang="0">
                    <a:pos x="64" y="653"/>
                  </a:cxn>
                  <a:cxn ang="0">
                    <a:pos x="64" y="653"/>
                  </a:cxn>
                  <a:cxn ang="0">
                    <a:pos x="97" y="436"/>
                  </a:cxn>
                  <a:cxn ang="0">
                    <a:pos x="473" y="55"/>
                  </a:cxn>
                  <a:cxn ang="0">
                    <a:pos x="668" y="55"/>
                  </a:cxn>
                  <a:cxn ang="0">
                    <a:pos x="668" y="55"/>
                  </a:cxn>
                  <a:cxn ang="0">
                    <a:pos x="670" y="257"/>
                  </a:cxn>
                  <a:cxn ang="0">
                    <a:pos x="281" y="627"/>
                  </a:cxn>
                </a:cxnLst>
                <a:rect l="0" t="0" r="r" b="b"/>
                <a:pathLst>
                  <a:path w="726" h="718">
                    <a:moveTo>
                      <a:pt x="281" y="627"/>
                    </a:moveTo>
                    <a:cubicBezTo>
                      <a:pt x="225" y="681"/>
                      <a:pt x="130" y="718"/>
                      <a:pt x="64" y="653"/>
                    </a:cubicBezTo>
                    <a:cubicBezTo>
                      <a:pt x="64" y="653"/>
                      <a:pt x="64" y="653"/>
                      <a:pt x="64" y="653"/>
                    </a:cubicBezTo>
                    <a:cubicBezTo>
                      <a:pt x="0" y="588"/>
                      <a:pt x="41" y="490"/>
                      <a:pt x="97" y="436"/>
                    </a:cubicBezTo>
                    <a:cubicBezTo>
                      <a:pt x="473" y="55"/>
                      <a:pt x="473" y="55"/>
                      <a:pt x="473" y="55"/>
                    </a:cubicBezTo>
                    <a:cubicBezTo>
                      <a:pt x="529" y="1"/>
                      <a:pt x="614" y="0"/>
                      <a:pt x="668" y="55"/>
                    </a:cubicBezTo>
                    <a:cubicBezTo>
                      <a:pt x="668" y="55"/>
                      <a:pt x="668" y="55"/>
                      <a:pt x="668" y="55"/>
                    </a:cubicBezTo>
                    <a:cubicBezTo>
                      <a:pt x="723" y="111"/>
                      <a:pt x="726" y="202"/>
                      <a:pt x="670" y="257"/>
                    </a:cubicBezTo>
                    <a:lnTo>
                      <a:pt x="281" y="627"/>
                    </a:lnTo>
                    <a:close/>
                  </a:path>
                </a:pathLst>
              </a:custGeom>
              <a:gradFill flip="none" rotWithShape="1">
                <a:gsLst>
                  <a:gs pos="36000">
                    <a:srgbClr val="7D7D7D"/>
                  </a:gs>
                  <a:gs pos="54000">
                    <a:srgbClr val="D7D7D7"/>
                  </a:gs>
                  <a:gs pos="100000">
                    <a:srgbClr val="646464"/>
                  </a:gs>
                </a:gsLst>
                <a:lin ang="135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1" name="_color1"/>
              <p:cNvSpPr>
                <a:spLocks/>
              </p:cNvSpPr>
              <p:nvPr/>
            </p:nvSpPr>
            <p:spPr bwMode="gray">
              <a:xfrm rot="21540000">
                <a:off x="3099902" y="3155966"/>
                <a:ext cx="1804716" cy="1703608"/>
              </a:xfrm>
              <a:custGeom>
                <a:avLst/>
                <a:gdLst/>
                <a:ahLst/>
                <a:cxnLst>
                  <a:cxn ang="0">
                    <a:pos x="141" y="1656"/>
                  </a:cxn>
                  <a:cxn ang="0">
                    <a:pos x="1769" y="166"/>
                  </a:cxn>
                  <a:cxn ang="0">
                    <a:pos x="1771" y="36"/>
                  </a:cxn>
                  <a:cxn ang="0">
                    <a:pos x="1642" y="35"/>
                  </a:cxn>
                  <a:cxn ang="0">
                    <a:pos x="63" y="1553"/>
                  </a:cxn>
                  <a:cxn ang="0">
                    <a:pos x="35" y="1669"/>
                  </a:cxn>
                  <a:cxn ang="0">
                    <a:pos x="141" y="1656"/>
                  </a:cxn>
                </a:cxnLst>
                <a:rect l="0" t="0" r="r" b="b"/>
                <a:pathLst>
                  <a:path w="1806" h="1705">
                    <a:moveTo>
                      <a:pt x="141" y="1656"/>
                    </a:moveTo>
                    <a:cubicBezTo>
                      <a:pt x="1769" y="166"/>
                      <a:pt x="1769" y="166"/>
                      <a:pt x="1769" y="166"/>
                    </a:cubicBezTo>
                    <a:cubicBezTo>
                      <a:pt x="1805" y="131"/>
                      <a:pt x="1806" y="73"/>
                      <a:pt x="1771" y="36"/>
                    </a:cubicBezTo>
                    <a:cubicBezTo>
                      <a:pt x="1736" y="0"/>
                      <a:pt x="1678" y="0"/>
                      <a:pt x="1642" y="35"/>
                    </a:cubicBezTo>
                    <a:cubicBezTo>
                      <a:pt x="63" y="1553"/>
                      <a:pt x="63" y="1553"/>
                      <a:pt x="63" y="1553"/>
                    </a:cubicBezTo>
                    <a:cubicBezTo>
                      <a:pt x="26" y="1588"/>
                      <a:pt x="0" y="1632"/>
                      <a:pt x="35" y="1669"/>
                    </a:cubicBezTo>
                    <a:cubicBezTo>
                      <a:pt x="69" y="1705"/>
                      <a:pt x="107" y="1688"/>
                      <a:pt x="141" y="165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2" name="_color1"/>
              <p:cNvSpPr>
                <a:spLocks/>
              </p:cNvSpPr>
              <p:nvPr/>
            </p:nvSpPr>
            <p:spPr bwMode="gray">
              <a:xfrm rot="21540000">
                <a:off x="3140373" y="3190302"/>
                <a:ext cx="1764527" cy="1666803"/>
              </a:xfrm>
              <a:custGeom>
                <a:avLst/>
                <a:gdLst/>
                <a:ahLst/>
                <a:cxnLst>
                  <a:cxn ang="0">
                    <a:pos x="1729" y="0"/>
                  </a:cxn>
                  <a:cxn ang="0">
                    <a:pos x="1731" y="1"/>
                  </a:cxn>
                  <a:cxn ang="0">
                    <a:pos x="1729" y="131"/>
                  </a:cxn>
                  <a:cxn ang="0">
                    <a:pos x="101" y="1621"/>
                  </a:cxn>
                  <a:cxn ang="0">
                    <a:pos x="0" y="1639"/>
                  </a:cxn>
                  <a:cxn ang="0">
                    <a:pos x="1729" y="0"/>
                  </a:cxn>
                </a:cxnLst>
                <a:rect l="0" t="0" r="r" b="b"/>
                <a:pathLst>
                  <a:path w="1766" h="1668">
                    <a:moveTo>
                      <a:pt x="1729" y="0"/>
                    </a:moveTo>
                    <a:cubicBezTo>
                      <a:pt x="1730" y="0"/>
                      <a:pt x="1730" y="1"/>
                      <a:pt x="1731" y="1"/>
                    </a:cubicBezTo>
                    <a:cubicBezTo>
                      <a:pt x="1766" y="38"/>
                      <a:pt x="1765" y="96"/>
                      <a:pt x="1729" y="131"/>
                    </a:cubicBezTo>
                    <a:cubicBezTo>
                      <a:pt x="101" y="1621"/>
                      <a:pt x="101" y="1621"/>
                      <a:pt x="101" y="1621"/>
                    </a:cubicBezTo>
                    <a:cubicBezTo>
                      <a:pt x="69" y="1652"/>
                      <a:pt x="33" y="1668"/>
                      <a:pt x="0" y="1639"/>
                    </a:cubicBezTo>
                    <a:lnTo>
                      <a:pt x="1729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3" name="_color1"/>
              <p:cNvSpPr>
                <a:spLocks/>
              </p:cNvSpPr>
              <p:nvPr/>
            </p:nvSpPr>
            <p:spPr bwMode="gray">
              <a:xfrm rot="21540000">
                <a:off x="4404649" y="2325418"/>
                <a:ext cx="2035700" cy="1302983"/>
              </a:xfrm>
              <a:custGeom>
                <a:avLst/>
                <a:gdLst/>
                <a:ahLst/>
                <a:cxnLst>
                  <a:cxn ang="0">
                    <a:pos x="1298" y="0"/>
                  </a:cxn>
                  <a:cxn ang="0">
                    <a:pos x="2007" y="261"/>
                  </a:cxn>
                  <a:cxn ang="0">
                    <a:pos x="90" y="1304"/>
                  </a:cxn>
                  <a:cxn ang="0">
                    <a:pos x="0" y="1264"/>
                  </a:cxn>
                  <a:cxn ang="0">
                    <a:pos x="1298" y="0"/>
                  </a:cxn>
                </a:cxnLst>
                <a:rect l="0" t="0" r="r" b="b"/>
                <a:pathLst>
                  <a:path w="2037" h="1304">
                    <a:moveTo>
                      <a:pt x="1298" y="0"/>
                    </a:moveTo>
                    <a:cubicBezTo>
                      <a:pt x="1298" y="0"/>
                      <a:pt x="1990" y="84"/>
                      <a:pt x="2007" y="261"/>
                    </a:cubicBezTo>
                    <a:cubicBezTo>
                      <a:pt x="2037" y="577"/>
                      <a:pt x="90" y="1304"/>
                      <a:pt x="90" y="1304"/>
                    </a:cubicBezTo>
                    <a:cubicBezTo>
                      <a:pt x="0" y="1264"/>
                      <a:pt x="0" y="1264"/>
                      <a:pt x="0" y="1264"/>
                    </a:cubicBezTo>
                    <a:cubicBezTo>
                      <a:pt x="1298" y="0"/>
                      <a:pt x="1298" y="0"/>
                      <a:pt x="1298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27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4" name="_color1"/>
              <p:cNvSpPr>
                <a:spLocks/>
              </p:cNvSpPr>
              <p:nvPr/>
            </p:nvSpPr>
            <p:spPr bwMode="gray">
              <a:xfrm rot="21540000">
                <a:off x="4356069" y="1498900"/>
                <a:ext cx="1336404" cy="2098310"/>
              </a:xfrm>
              <a:custGeom>
                <a:avLst/>
                <a:gdLst/>
                <a:ahLst/>
                <a:cxnLst>
                  <a:cxn ang="0">
                    <a:pos x="1009" y="71"/>
                  </a:cxn>
                  <a:cxn ang="0">
                    <a:pos x="1337" y="834"/>
                  </a:cxn>
                  <a:cxn ang="0">
                    <a:pos x="41" y="2098"/>
                  </a:cxn>
                  <a:cxn ang="0">
                    <a:pos x="0" y="2021"/>
                  </a:cxn>
                  <a:cxn ang="0">
                    <a:pos x="1009" y="71"/>
                  </a:cxn>
                </a:cxnLst>
                <a:rect l="0" t="0" r="r" b="b"/>
                <a:pathLst>
                  <a:path w="1337" h="2100">
                    <a:moveTo>
                      <a:pt x="1009" y="71"/>
                    </a:moveTo>
                    <a:cubicBezTo>
                      <a:pt x="1207" y="120"/>
                      <a:pt x="1337" y="834"/>
                      <a:pt x="1337" y="834"/>
                    </a:cubicBezTo>
                    <a:cubicBezTo>
                      <a:pt x="37" y="2100"/>
                      <a:pt x="41" y="2098"/>
                      <a:pt x="41" y="2098"/>
                    </a:cubicBezTo>
                    <a:cubicBezTo>
                      <a:pt x="0" y="2021"/>
                      <a:pt x="0" y="2021"/>
                      <a:pt x="0" y="2021"/>
                    </a:cubicBezTo>
                    <a:cubicBezTo>
                      <a:pt x="0" y="2021"/>
                      <a:pt x="719" y="0"/>
                      <a:pt x="1009" y="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81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5" name="_color1"/>
              <p:cNvSpPr>
                <a:spLocks/>
              </p:cNvSpPr>
              <p:nvPr/>
            </p:nvSpPr>
            <p:spPr bwMode="gray">
              <a:xfrm rot="21540000">
                <a:off x="4404773" y="2328595"/>
                <a:ext cx="1429051" cy="1316098"/>
              </a:xfrm>
              <a:custGeom>
                <a:avLst/>
                <a:gdLst/>
                <a:ahLst/>
                <a:cxnLst>
                  <a:cxn ang="0">
                    <a:pos x="1293" y="0"/>
                  </a:cxn>
                  <a:cxn ang="0">
                    <a:pos x="1342" y="888"/>
                  </a:cxn>
                  <a:cxn ang="0">
                    <a:pos x="78" y="1317"/>
                  </a:cxn>
                  <a:cxn ang="0">
                    <a:pos x="0" y="1266"/>
                  </a:cxn>
                  <a:cxn ang="0">
                    <a:pos x="1293" y="0"/>
                  </a:cxn>
                </a:cxnLst>
                <a:rect l="0" t="0" r="r" b="b"/>
                <a:pathLst>
                  <a:path w="1430" h="1317">
                    <a:moveTo>
                      <a:pt x="1293" y="0"/>
                    </a:moveTo>
                    <a:cubicBezTo>
                      <a:pt x="1293" y="0"/>
                      <a:pt x="1430" y="735"/>
                      <a:pt x="1342" y="888"/>
                    </a:cubicBezTo>
                    <a:cubicBezTo>
                      <a:pt x="1192" y="1146"/>
                      <a:pt x="78" y="1317"/>
                      <a:pt x="78" y="1317"/>
                    </a:cubicBezTo>
                    <a:cubicBezTo>
                      <a:pt x="0" y="1266"/>
                      <a:pt x="0" y="1266"/>
                      <a:pt x="0" y="1266"/>
                    </a:cubicBezTo>
                    <a:cubicBezTo>
                      <a:pt x="1293" y="0"/>
                      <a:pt x="1293" y="0"/>
                      <a:pt x="1293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100000">
                    <a:schemeClr val="accent1"/>
                  </a:gs>
                </a:gsLst>
                <a:lin ang="135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36" name="_color1"/>
              <p:cNvSpPr>
                <a:spLocks/>
              </p:cNvSpPr>
              <p:nvPr/>
            </p:nvSpPr>
            <p:spPr bwMode="gray">
              <a:xfrm rot="21540000">
                <a:off x="4360192" y="2070393"/>
                <a:ext cx="1338096" cy="1524659"/>
              </a:xfrm>
              <a:custGeom>
                <a:avLst/>
                <a:gdLst/>
                <a:ahLst/>
                <a:cxnLst>
                  <a:cxn ang="0">
                    <a:pos x="1339" y="258"/>
                  </a:cxn>
                  <a:cxn ang="0">
                    <a:pos x="272" y="274"/>
                  </a:cxn>
                  <a:cxn ang="0">
                    <a:pos x="0" y="1449"/>
                  </a:cxn>
                  <a:cxn ang="0">
                    <a:pos x="42" y="1526"/>
                  </a:cxn>
                  <a:cxn ang="0">
                    <a:pos x="1339" y="258"/>
                  </a:cxn>
                </a:cxnLst>
                <a:rect l="0" t="0" r="r" b="b"/>
                <a:pathLst>
                  <a:path w="1339" h="1526">
                    <a:moveTo>
                      <a:pt x="1339" y="258"/>
                    </a:moveTo>
                    <a:cubicBezTo>
                      <a:pt x="1339" y="258"/>
                      <a:pt x="380" y="0"/>
                      <a:pt x="272" y="274"/>
                    </a:cubicBezTo>
                    <a:cubicBezTo>
                      <a:pt x="69" y="787"/>
                      <a:pt x="0" y="1449"/>
                      <a:pt x="0" y="1449"/>
                    </a:cubicBezTo>
                    <a:cubicBezTo>
                      <a:pt x="42" y="1526"/>
                      <a:pt x="42" y="1526"/>
                      <a:pt x="42" y="1526"/>
                    </a:cubicBezTo>
                    <a:cubicBezTo>
                      <a:pt x="1339" y="258"/>
                      <a:pt x="1339" y="258"/>
                      <a:pt x="1339" y="25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135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</p:grpSp>
      </p:grpSp>
      <p:sp>
        <p:nvSpPr>
          <p:cNvPr id="47" name="Titel 1"/>
          <p:cNvSpPr>
            <a:spLocks noGrp="1"/>
          </p:cNvSpPr>
          <p:nvPr>
            <p:ph type="title"/>
          </p:nvPr>
        </p:nvSpPr>
        <p:spPr>
          <a:xfrm>
            <a:off x="395536" y="923426"/>
            <a:ext cx="8280920" cy="57301"/>
          </a:xfrm>
        </p:spPr>
        <p:txBody>
          <a:bodyPr>
            <a:normAutofit fontScale="90000"/>
          </a:bodyPr>
          <a:lstStyle/>
          <a:p>
            <a:pPr algn="l"/>
            <a:r>
              <a:rPr lang="de-DE" b="1"/>
              <a:t>Herausforderungen und Ziele</a:t>
            </a:r>
            <a:endParaRPr lang="de-DE" sz="3000" b="1">
              <a:solidFill>
                <a:schemeClr val="tx1">
                  <a:lumMod val="85000"/>
                  <a:lumOff val="1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4" name="Textplatzhalter 1"/>
          <p:cNvSpPr txBox="1">
            <a:spLocks/>
          </p:cNvSpPr>
          <p:nvPr/>
        </p:nvSpPr>
        <p:spPr>
          <a:xfrm>
            <a:off x="468313" y="958893"/>
            <a:ext cx="8208143" cy="431800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sz="22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846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9AEC1-FF07-FC38-919C-6B7E50D3D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latin typeface="Verdana"/>
                <a:ea typeface="Verdana"/>
              </a:rPr>
              <a:t>Zeitraum</a:t>
            </a:r>
            <a:endParaRPr lang="en-US" err="1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8FFF76C5-73CD-156C-BBD4-108E2B80D2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05120225"/>
              </p:ext>
            </p:extLst>
          </p:nvPr>
        </p:nvGraphicFramePr>
        <p:xfrm>
          <a:off x="368711" y="409794"/>
          <a:ext cx="8227490" cy="60489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96" name="Text Box 13">
            <a:extLst>
              <a:ext uri="{FF2B5EF4-FFF2-40B4-BE49-F238E27FC236}">
                <a16:creationId xmlns:a16="http://schemas.microsoft.com/office/drawing/2014/main" id="{A1D7C20E-1471-812C-F55E-5FC9759E5E90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1389952" y="1845364"/>
            <a:ext cx="1441557" cy="60133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144000" bIns="144000" anchor="t">
            <a:spAutoFit/>
          </a:bodyPr>
          <a:lstStyle/>
          <a:p>
            <a:pPr>
              <a:buClr>
                <a:srgbClr val="C50A33"/>
              </a:buClr>
            </a:pPr>
            <a:r>
              <a:rPr lang="de-DE" sz="1000">
                <a:solidFill>
                  <a:schemeClr val="tx1">
                    <a:lumMod val="85000"/>
                    <a:lumOff val="15000"/>
                  </a:schemeClr>
                </a:solidFill>
                <a:latin typeface="Verdana"/>
                <a:ea typeface="Verdana"/>
                <a:cs typeface="Verdana" panose="020B0604030504040204" pitchFamily="34" charset="0"/>
              </a:rPr>
              <a:t>    Online-</a:t>
            </a:r>
          </a:p>
          <a:p>
            <a:pPr>
              <a:buClr>
                <a:srgbClr val="C50A33"/>
              </a:buClr>
            </a:pPr>
            <a:r>
              <a:rPr lang="de-DE" sz="1000">
                <a:solidFill>
                  <a:schemeClr val="tx1">
                    <a:lumMod val="85000"/>
                    <a:lumOff val="15000"/>
                  </a:schemeClr>
                </a:solidFill>
                <a:latin typeface="Verdana"/>
                <a:ea typeface="Verdana"/>
                <a:cs typeface="Verdana" panose="020B0604030504040204" pitchFamily="34" charset="0"/>
              </a:rPr>
              <a:t>    Befragung bis</a:t>
            </a:r>
            <a:endParaRPr lang="de-DE" sz="1000">
              <a:solidFill>
                <a:schemeClr val="tx1">
                  <a:lumMod val="85000"/>
                  <a:lumOff val="1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de-DE" sz="1000">
                <a:solidFill>
                  <a:schemeClr val="tx1">
                    <a:lumMod val="85000"/>
                    <a:lumOff val="15000"/>
                  </a:schemeClr>
                </a:solidFill>
                <a:latin typeface="Verdana"/>
                <a:ea typeface="Verdana"/>
                <a:cs typeface="Verdana" panose="020B0604030504040204" pitchFamily="34" charset="0"/>
              </a:rPr>
              <a:t>    zum 14.12.2025</a:t>
            </a:r>
            <a:endParaRPr lang="de-DE" sz="1000">
              <a:solidFill>
                <a:schemeClr val="tx1">
                  <a:lumMod val="85000"/>
                  <a:lumOff val="1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98" name="Text Box 13">
            <a:extLst>
              <a:ext uri="{FF2B5EF4-FFF2-40B4-BE49-F238E27FC236}">
                <a16:creationId xmlns:a16="http://schemas.microsoft.com/office/drawing/2014/main" id="{02D4855D-EBFF-1D8F-9D1A-82333FDA85BB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6117795" y="1763981"/>
            <a:ext cx="1777194" cy="76095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144000" bIns="144000" anchor="t">
            <a:spAutoFit/>
          </a:bodyPr>
          <a:lstStyle/>
          <a:p>
            <a:pPr>
              <a:buClr>
                <a:srgbClr val="C50A33"/>
              </a:buClr>
            </a:pPr>
            <a:r>
              <a:rPr lang="de-DE" sz="1000">
                <a:solidFill>
                  <a:schemeClr val="tx1">
                    <a:lumMod val="85000"/>
                    <a:lumOff val="15000"/>
                  </a:schemeClr>
                </a:solidFill>
                <a:latin typeface="Verdana"/>
                <a:ea typeface="Verdana"/>
                <a:cs typeface="Verdana" panose="020B0604030504040204" pitchFamily="34" charset="0"/>
              </a:rPr>
              <a:t>    Bürger*innen- </a:t>
            </a:r>
          </a:p>
          <a:p>
            <a:pPr>
              <a:buClr>
                <a:srgbClr val="C50A33"/>
              </a:buClr>
            </a:pPr>
            <a:r>
              <a:rPr lang="de-DE" sz="1000">
                <a:solidFill>
                  <a:schemeClr val="tx1">
                    <a:lumMod val="85000"/>
                    <a:lumOff val="15000"/>
                  </a:schemeClr>
                </a:solidFill>
                <a:latin typeface="Verdana"/>
                <a:ea typeface="Verdana"/>
                <a:cs typeface="Verdana" panose="020B0604030504040204" pitchFamily="34" charset="0"/>
              </a:rPr>
              <a:t>    Konferenz   </a:t>
            </a:r>
          </a:p>
          <a:p>
            <a:pPr>
              <a:buClr>
                <a:srgbClr val="C50A33"/>
              </a:buClr>
            </a:pPr>
            <a:r>
              <a:rPr lang="de-DE" sz="1000">
                <a:solidFill>
                  <a:schemeClr val="tx1">
                    <a:lumMod val="85000"/>
                    <a:lumOff val="15000"/>
                  </a:schemeClr>
                </a:solidFill>
                <a:latin typeface="Verdana"/>
                <a:ea typeface="Verdana"/>
                <a:cs typeface="Verdana" panose="020B0604030504040204" pitchFamily="34" charset="0"/>
              </a:rPr>
              <a:t>    03.03.</a:t>
            </a:r>
          </a:p>
          <a:p>
            <a:pPr>
              <a:buClr>
                <a:srgbClr val="C50A33"/>
              </a:buClr>
            </a:pPr>
            <a:r>
              <a:rPr lang="de-DE" sz="1000">
                <a:solidFill>
                  <a:schemeClr val="tx1">
                    <a:lumMod val="85000"/>
                    <a:lumOff val="15000"/>
                  </a:schemeClr>
                </a:solidFill>
                <a:latin typeface="Verdana"/>
                <a:ea typeface="Verdana"/>
                <a:cs typeface="Verdana" panose="020B0604030504040204" pitchFamily="34" charset="0"/>
              </a:rPr>
              <a:t>    16:00 Uhr-19:00 Uhr</a:t>
            </a:r>
          </a:p>
        </p:txBody>
      </p:sp>
      <p:sp>
        <p:nvSpPr>
          <p:cNvPr id="800" name="Text Box 13">
            <a:extLst>
              <a:ext uri="{FF2B5EF4-FFF2-40B4-BE49-F238E27FC236}">
                <a16:creationId xmlns:a16="http://schemas.microsoft.com/office/drawing/2014/main" id="{78FC4E15-C425-542F-3F34-54949F21FDEF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6120539" y="4479004"/>
            <a:ext cx="1306914" cy="60133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144000" bIns="144000" anchor="t">
            <a:spAutoFit/>
          </a:bodyPr>
          <a:lstStyle/>
          <a:p>
            <a:pPr>
              <a:buClr>
                <a:srgbClr val="C50A33"/>
              </a:buClr>
            </a:pPr>
            <a:r>
              <a:rPr lang="de-DE" sz="1000">
                <a:solidFill>
                  <a:schemeClr val="tx1">
                    <a:lumMod val="85000"/>
                    <a:lumOff val="15000"/>
                  </a:schemeClr>
                </a:solidFill>
                <a:latin typeface="Verdana"/>
                <a:ea typeface="Verdana"/>
                <a:cs typeface="Verdana" panose="020B0604030504040204" pitchFamily="34" charset="0"/>
              </a:rPr>
              <a:t>    09.06.26</a:t>
            </a:r>
            <a:endParaRPr lang="de-DE" sz="1000">
              <a:solidFill>
                <a:schemeClr val="tx1">
                  <a:lumMod val="85000"/>
                  <a:lumOff val="1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Clr>
                <a:srgbClr val="C50A33"/>
              </a:buClr>
            </a:pPr>
            <a:r>
              <a:rPr lang="de-DE" sz="1000">
                <a:solidFill>
                  <a:schemeClr val="tx1">
                    <a:lumMod val="85000"/>
                    <a:lumOff val="15000"/>
                  </a:schemeClr>
                </a:solidFill>
                <a:latin typeface="Verdana"/>
                <a:ea typeface="Verdana"/>
                <a:cs typeface="Verdana" panose="020B0604030504040204" pitchFamily="34" charset="0"/>
              </a:rPr>
              <a:t>    </a:t>
            </a:r>
            <a:r>
              <a:rPr lang="de-DE" sz="100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Sozialraum-        </a:t>
            </a:r>
          </a:p>
          <a:p>
            <a:pPr>
              <a:buClr>
                <a:srgbClr val="C50A33"/>
              </a:buClr>
            </a:pPr>
            <a:r>
              <a:rPr lang="de-DE" sz="1000">
                <a:solidFill>
                  <a:schemeClr val="tx1">
                    <a:lumMod val="85000"/>
                    <a:lumOff val="15000"/>
                  </a:schemeClr>
                </a:solidFill>
                <a:latin typeface="Verdana"/>
                <a:ea typeface="Verdana"/>
                <a:cs typeface="Verdana" panose="020B0604030504040204" pitchFamily="34" charset="0"/>
              </a:rPr>
              <a:t>    Konferenz </a:t>
            </a:r>
          </a:p>
        </p:txBody>
      </p:sp>
      <p:sp>
        <p:nvSpPr>
          <p:cNvPr id="803" name="Text Box 13">
            <a:extLst>
              <a:ext uri="{FF2B5EF4-FFF2-40B4-BE49-F238E27FC236}">
                <a16:creationId xmlns:a16="http://schemas.microsoft.com/office/drawing/2014/main" id="{89C02304-72BB-F6F6-01A4-4F15CAC40FEB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1390521" y="5827428"/>
            <a:ext cx="1306914" cy="45318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144000" bIns="144000" anchor="t">
            <a:spAutoFit/>
          </a:bodyPr>
          <a:lstStyle/>
          <a:p>
            <a:pPr>
              <a:buClr>
                <a:srgbClr val="C50A33"/>
              </a:buClr>
            </a:pPr>
            <a:r>
              <a:rPr lang="de-DE" sz="1000">
                <a:solidFill>
                  <a:schemeClr val="tx1">
                    <a:lumMod val="85000"/>
                    <a:lumOff val="15000"/>
                  </a:schemeClr>
                </a:solidFill>
                <a:latin typeface="Verdana"/>
                <a:ea typeface="Verdana"/>
                <a:cs typeface="Verdana" panose="020B0604030504040204" pitchFamily="34" charset="0"/>
              </a:rPr>
              <a:t>Voraussichtlich 2027</a:t>
            </a:r>
            <a:endParaRPr lang="de-DE" sz="1000">
              <a:solidFill>
                <a:schemeClr val="tx1">
                  <a:lumMod val="85000"/>
                  <a:lumOff val="1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17460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DE"/>
              <a:t>Info</a:t>
            </a:r>
          </a:p>
          <a:p>
            <a:pPr marL="0" indent="0">
              <a:buNone/>
            </a:pPr>
            <a:endParaRPr lang="de-DE"/>
          </a:p>
          <a:p>
            <a:r>
              <a:rPr lang="de-DE"/>
              <a:t>Programm</a:t>
            </a:r>
          </a:p>
          <a:p>
            <a:pPr marL="0" indent="0">
              <a:buNone/>
            </a:pPr>
            <a:r>
              <a:rPr lang="de-DE"/>
              <a:t>     </a:t>
            </a:r>
          </a:p>
          <a:p>
            <a:r>
              <a:rPr lang="de-DE"/>
              <a:t>Kontakt</a:t>
            </a:r>
          </a:p>
        </p:txBody>
      </p:sp>
      <p:pic>
        <p:nvPicPr>
          <p:cNvPr id="6" name="Inhaltsplatzhalter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059" y="1916113"/>
            <a:ext cx="3240881" cy="4321175"/>
          </a:xfrm>
          <a:prstGeom prst="rect">
            <a:avLst/>
          </a:prstGeom>
        </p:spPr>
      </p:pic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482138" y="432262"/>
            <a:ext cx="8194318" cy="548466"/>
          </a:xfrm>
        </p:spPr>
        <p:txBody>
          <a:bodyPr>
            <a:noAutofit/>
          </a:bodyPr>
          <a:lstStyle/>
          <a:p>
            <a:pPr algn="l"/>
            <a:r>
              <a:rPr lang="de-DE"/>
              <a:t>Bürger*</a:t>
            </a:r>
            <a:r>
              <a:rPr lang="de-DE" err="1"/>
              <a:t>innenkonferenz</a:t>
            </a:r>
            <a:endParaRPr lang="de-DE" sz="3000" b="1">
              <a:solidFill>
                <a:schemeClr val="tx1">
                  <a:lumMod val="85000"/>
                  <a:lumOff val="1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061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haltsplatzhalter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719" y="858529"/>
            <a:ext cx="6982691" cy="4936762"/>
          </a:xfrm>
        </p:spPr>
      </p:pic>
    </p:spTree>
    <p:extLst>
      <p:ext uri="{BB962C8B-B14F-4D97-AF65-F5344CB8AC3E}">
        <p14:creationId xmlns:p14="http://schemas.microsoft.com/office/powerpoint/2010/main" val="38602186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haltsplatzhalter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61" y="1130532"/>
            <a:ext cx="7898516" cy="4606138"/>
          </a:xfrm>
        </p:spPr>
      </p:pic>
    </p:spTree>
    <p:extLst>
      <p:ext uri="{BB962C8B-B14F-4D97-AF65-F5344CB8AC3E}">
        <p14:creationId xmlns:p14="http://schemas.microsoft.com/office/powerpoint/2010/main" val="159105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haltsplatzhalter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62225"/>
            <a:ext cx="4038600" cy="3028950"/>
          </a:xfrm>
        </p:spPr>
      </p:pic>
      <p:pic>
        <p:nvPicPr>
          <p:cNvPr id="7" name="Inhaltsplatzhalter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562225"/>
            <a:ext cx="4038600" cy="3028950"/>
          </a:xfr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Bürger*</a:t>
            </a:r>
            <a:r>
              <a:rPr lang="de-DE" err="1"/>
              <a:t>innenkonferenz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8583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haltsplatzhalter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556" y="481732"/>
            <a:ext cx="4038600" cy="3028950"/>
          </a:xfrm>
        </p:spPr>
      </p:pic>
      <p:pic>
        <p:nvPicPr>
          <p:cNvPr id="7" name="Inhaltsplatzhalter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528" y="481732"/>
            <a:ext cx="4038600" cy="3028950"/>
          </a:xfr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956" y="3692524"/>
            <a:ext cx="3898900" cy="292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520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haltsplatzhalter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7200" y="2562225"/>
            <a:ext cx="4038600" cy="3028950"/>
          </a:xfrm>
        </p:spPr>
      </p:pic>
      <p:pic>
        <p:nvPicPr>
          <p:cNvPr id="7" name="Inhaltsplatzhalter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562225"/>
            <a:ext cx="4038600" cy="3028950"/>
          </a:xfr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8586" cy="1219876"/>
          </a:xfrm>
        </p:spPr>
        <p:txBody>
          <a:bodyPr>
            <a:normAutofit fontScale="90000"/>
          </a:bodyPr>
          <a:lstStyle/>
          <a:p>
            <a:r>
              <a:rPr lang="de-DE">
                <a:latin typeface="Verdana"/>
                <a:ea typeface="Verdana"/>
              </a:rPr>
              <a:t>Gemeinsame Sozialraumkonferenz mit der Sozialraumkoordination Porz-Mitte Urbach im Bezirksrathaus Porz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39841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haltsplatzhalter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1157" y="1553593"/>
            <a:ext cx="5126854" cy="3291858"/>
          </a:xfrm>
        </p:spPr>
      </p:pic>
    </p:spTree>
    <p:extLst>
      <p:ext uri="{BB962C8B-B14F-4D97-AF65-F5344CB8AC3E}">
        <p14:creationId xmlns:p14="http://schemas.microsoft.com/office/powerpoint/2010/main" val="36742707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Themen: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de-DE" b="1"/>
              <a:t>Teilhabe von armutsgefährdeten Familien und älteren Menschen</a:t>
            </a:r>
            <a:endParaRPr lang="de-DE"/>
          </a:p>
          <a:p>
            <a:pPr lvl="0"/>
            <a:r>
              <a:rPr lang="de-DE" b="1"/>
              <a:t>Teilhabe von Menschen mit internationaler Familienbiografie</a:t>
            </a:r>
            <a:endParaRPr lang="de-DE"/>
          </a:p>
          <a:p>
            <a:pPr lvl="0"/>
            <a:r>
              <a:rPr lang="de-DE" b="1"/>
              <a:t>Bildungsgerechtigkeit &amp; Berufliche Chancen</a:t>
            </a:r>
            <a:endParaRPr lang="de-DE"/>
          </a:p>
          <a:p>
            <a:pPr lvl="0"/>
            <a:r>
              <a:rPr lang="de-DE" b="1"/>
              <a:t>Ehrenamtliches Engagement &amp; politische Partizipation</a:t>
            </a:r>
            <a:endParaRPr lang="de-DE"/>
          </a:p>
          <a:p>
            <a:pPr lvl="0"/>
            <a:r>
              <a:rPr lang="de-DE" b="1"/>
              <a:t>Wohnangebot &amp; Attraktives Wohnumfeld  </a:t>
            </a:r>
            <a:endParaRPr lang="de-DE"/>
          </a:p>
          <a:p>
            <a:pPr marL="0" indent="0">
              <a:buNone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04028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810" y="794970"/>
            <a:ext cx="7554379" cy="5268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9975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413" y="798989"/>
            <a:ext cx="7938183" cy="5308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5601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Ergebnisse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468313" y="1219201"/>
            <a:ext cx="8208143" cy="476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/>
              <a:t>    Nach Auswertung der Ergebnisse werden folgende Schritte </a:t>
            </a:r>
          </a:p>
          <a:p>
            <a:pPr marL="0" indent="0">
              <a:buNone/>
            </a:pPr>
            <a:r>
              <a:rPr lang="de-DE"/>
              <a:t>    eingeleitet: </a:t>
            </a:r>
          </a:p>
          <a:p>
            <a:pPr marL="0" indent="0">
              <a:buNone/>
            </a:pPr>
            <a:r>
              <a:rPr lang="de-DE"/>
              <a:t>	</a:t>
            </a:r>
          </a:p>
          <a:p>
            <a:r>
              <a:rPr lang="de-DE"/>
              <a:t>Planungskonferenz</a:t>
            </a:r>
          </a:p>
          <a:p>
            <a:endParaRPr lang="de-DE"/>
          </a:p>
          <a:p>
            <a:r>
              <a:rPr lang="de-DE"/>
              <a:t>Einschätzung zur weitern Bearbeitung </a:t>
            </a:r>
          </a:p>
          <a:p>
            <a:pPr marL="0" indent="0">
              <a:buNone/>
            </a:pPr>
            <a:r>
              <a:rPr lang="de-DE"/>
              <a:t>    z. B. Beteiligungsformate</a:t>
            </a:r>
          </a:p>
          <a:p>
            <a:pPr marL="0" indent="0">
              <a:buNone/>
            </a:pPr>
            <a:endParaRPr lang="de-DE"/>
          </a:p>
          <a:p>
            <a:r>
              <a:rPr lang="de-DE"/>
              <a:t>Für die Bearbeitung der Herausforderungen sind die zuständigen Ämter und Dienststellen verantwortlich</a:t>
            </a:r>
          </a:p>
          <a:p>
            <a:pPr marL="0" indent="0">
              <a:buNone/>
            </a:pPr>
            <a:endParaRPr lang="de-DE"/>
          </a:p>
          <a:p>
            <a:r>
              <a:rPr lang="de-DE"/>
              <a:t>Es können Unterstützungen von Einrichtungen und Diensten vor Ort je nach Bedarf eingeleitet werden.</a:t>
            </a:r>
          </a:p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9362666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c2d094d-b741-4c7d-8a65-42e5d8d5125d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0F4ED02D2A664199CF4B96D2040223" ma:contentTypeVersion="10" ma:contentTypeDescription="Ein neues Dokument erstellen." ma:contentTypeScope="" ma:versionID="b233306cbb7bbcb38c3390feeaf79b6b">
  <xsd:schema xmlns:xsd="http://www.w3.org/2001/XMLSchema" xmlns:xs="http://www.w3.org/2001/XMLSchema" xmlns:p="http://schemas.microsoft.com/office/2006/metadata/properties" xmlns:ns2="bc2d094d-b741-4c7d-8a65-42e5d8d5125d" targetNamespace="http://schemas.microsoft.com/office/2006/metadata/properties" ma:root="true" ma:fieldsID="f72a783f81f265ede98f6c4892e7cf4b" ns2:_="">
    <xsd:import namespace="bc2d094d-b741-4c7d-8a65-42e5d8d512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2d094d-b741-4c7d-8a65-42e5d8d5125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5cd16747-77c6-404c-8e72-4ce3f1b06ca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2CF48EB-8F26-418D-AA4C-07429F0B79D1}">
  <ds:schemaRefs>
    <ds:schemaRef ds:uri="http://purl.org/dc/elements/1.1/"/>
    <ds:schemaRef ds:uri="http://schemas.openxmlformats.org/package/2006/metadata/core-properties"/>
    <ds:schemaRef ds:uri="bc2d094d-b741-4c7d-8a65-42e5d8d5125d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21E9169-ECDD-4389-97E1-2D88D4BC6ECA}">
  <ds:schemaRefs>
    <ds:schemaRef ds:uri="bc2d094d-b741-4c7d-8a65-42e5d8d5125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7756837F-05CF-415A-A4EC-01061867284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262</Words>
  <Application>Microsoft Office PowerPoint</Application>
  <PresentationFormat>Bildschirmpräsentation (4:3)</PresentationFormat>
  <Paragraphs>72</Paragraphs>
  <Slides>15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0" baseType="lpstr">
      <vt:lpstr>Arial</vt:lpstr>
      <vt:lpstr>Calibri</vt:lpstr>
      <vt:lpstr>Verdana</vt:lpstr>
      <vt:lpstr>Wingdings</vt:lpstr>
      <vt:lpstr>Larissa</vt:lpstr>
      <vt:lpstr>Sozialraumgebietsanalyse</vt:lpstr>
      <vt:lpstr>Inhalt</vt:lpstr>
      <vt:lpstr>Herausforderungen und Ziele</vt:lpstr>
      <vt:lpstr>Zeitraum</vt:lpstr>
      <vt:lpstr>Bürger*innenkonferenz</vt:lpstr>
      <vt:lpstr>PowerPoint-Präsentation</vt:lpstr>
      <vt:lpstr>PowerPoint-Präsentation</vt:lpstr>
      <vt:lpstr>Bürger*innenkonferenz</vt:lpstr>
      <vt:lpstr>PowerPoint-Präsentation</vt:lpstr>
      <vt:lpstr>Gemeinsame Sozialraumkonferenz mit der Sozialraumkoordination Porz-Mitte Urbach im Bezirksrathaus Porz</vt:lpstr>
      <vt:lpstr>PowerPoint-Präsentation</vt:lpstr>
      <vt:lpstr>Themen:</vt:lpstr>
      <vt:lpstr>PowerPoint-Präsentation</vt:lpstr>
      <vt:lpstr>PowerPoint-Präsentation</vt:lpstr>
      <vt:lpstr>Ergebnisse</vt:lpstr>
    </vt:vector>
  </TitlesOfParts>
  <Company>Diakonie Michaelshoven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SSchoen</dc:creator>
  <cp:lastModifiedBy>Deppe-Polzin, Susanne</cp:lastModifiedBy>
  <cp:revision>3</cp:revision>
  <cp:lastPrinted>2016-08-08T14:50:20Z</cp:lastPrinted>
  <dcterms:created xsi:type="dcterms:W3CDTF">2016-08-03T14:36:52Z</dcterms:created>
  <dcterms:modified xsi:type="dcterms:W3CDTF">2026-09-30T13:23:18Z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0x010100FF0F4ED02D2A664199CF4B96D2040223</vt:lpwstr>
  </property>
  <property fmtid="{D5CDD505-2E9C-101B-9397-08002B2CF9AE}" pid="3" name="DMH_Gesellschaft_Pflicht">
    <vt:lpwstr>34;#Arbeit und Qualifizierung|64414ed8-02d1-4542-b2fc-af5848aae86e;#11;#Berufsförderungswerk Köln|0dc90d18-90a4-4a27-af76-d08a15ff2c90;#6;#Berufskolleg|4f3634d9-57dc-4c72-821e-02064dc903c0;#16;#Cena|4bb460bf-72e0-4cdc-aad3-680e66e38974;#1;#Diakonie Michae</vt:lpwstr>
  </property>
  <property fmtid="{D5CDD505-2E9C-101B-9397-08002B2CF9AE}" pid="4" name="MediaServiceImageTags">
    <vt:lpwstr/>
  </property>
  <property fmtid="{D5CDD505-2E9C-101B-9397-08002B2CF9AE}" pid="5" name="DMH_Dokumententyp">
    <vt:lpwstr>41;#Vorlage|3395dbf3-f58a-4836-ac09-8c24b40fdc49</vt:lpwstr>
  </property>
  <property fmtid="{D5CDD505-2E9C-101B-9397-08002B2CF9AE}" pid="6" name="DMH_Bereich">
    <vt:lpwstr/>
  </property>
  <property fmtid="{D5CDD505-2E9C-101B-9397-08002B2CF9AE}" pid="7" name="DMH_Thema">
    <vt:lpwstr>17;#Gut zu Wissen|a4468515-139f-44f3-b82a-b8f1ff0ea291</vt:lpwstr>
  </property>
</Properties>
</file>